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6.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7" r:id="rId2"/>
    <p:sldId id="399" r:id="rId3"/>
    <p:sldId id="394" r:id="rId4"/>
    <p:sldId id="400" r:id="rId5"/>
    <p:sldId id="406" r:id="rId6"/>
    <p:sldId id="407" r:id="rId7"/>
    <p:sldId id="411" r:id="rId8"/>
    <p:sldId id="368" r:id="rId9"/>
    <p:sldId id="369" r:id="rId10"/>
    <p:sldId id="364" r:id="rId11"/>
    <p:sldId id="372" r:id="rId12"/>
    <p:sldId id="374" r:id="rId13"/>
    <p:sldId id="377" r:id="rId14"/>
    <p:sldId id="378" r:id="rId15"/>
    <p:sldId id="402" r:id="rId16"/>
    <p:sldId id="395" r:id="rId17"/>
    <p:sldId id="396" r:id="rId18"/>
    <p:sldId id="403" r:id="rId19"/>
    <p:sldId id="401" r:id="rId20"/>
    <p:sldId id="381" r:id="rId21"/>
    <p:sldId id="404" r:id="rId22"/>
    <p:sldId id="383" r:id="rId23"/>
    <p:sldId id="384" r:id="rId24"/>
    <p:sldId id="385" r:id="rId25"/>
    <p:sldId id="386" r:id="rId26"/>
    <p:sldId id="387" r:id="rId27"/>
    <p:sldId id="405" r:id="rId28"/>
    <p:sldId id="390" r:id="rId29"/>
    <p:sldId id="397" r:id="rId30"/>
  </p:sldIdLst>
  <p:sldSz cx="9144000" cy="6858000" type="screen4x3"/>
  <p:notesSz cx="6797675" cy="985996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988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71" autoAdjust="0"/>
    <p:restoredTop sz="96395" autoAdjust="0"/>
  </p:normalViewPr>
  <p:slideViewPr>
    <p:cSldViewPr>
      <p:cViewPr varScale="1">
        <p:scale>
          <a:sx n="112" d="100"/>
          <a:sy n="112" d="100"/>
        </p:scale>
        <p:origin x="2220"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49" d="100"/>
          <a:sy n="49" d="100"/>
        </p:scale>
        <p:origin x="-2922" y="-90"/>
      </p:cViewPr>
      <p:guideLst>
        <p:guide orient="horz" pos="310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2946189" cy="494890"/>
          </a:xfrm>
          <a:prstGeom prst="rect">
            <a:avLst/>
          </a:prstGeom>
        </p:spPr>
        <p:txBody>
          <a:bodyPr vert="horz" lIns="91064" tIns="45532" rIns="91064" bIns="45532" rtlCol="0"/>
          <a:lstStyle>
            <a:lvl1pPr algn="l">
              <a:defRPr sz="1200"/>
            </a:lvl1pPr>
          </a:lstStyle>
          <a:p>
            <a:endParaRPr lang="it-IT"/>
          </a:p>
        </p:txBody>
      </p:sp>
      <p:sp>
        <p:nvSpPr>
          <p:cNvPr id="3" name="Segnaposto data 2"/>
          <p:cNvSpPr>
            <a:spLocks noGrp="1"/>
          </p:cNvSpPr>
          <p:nvPr>
            <p:ph type="dt" sz="quarter" idx="1"/>
          </p:nvPr>
        </p:nvSpPr>
        <p:spPr>
          <a:xfrm>
            <a:off x="3849900" y="0"/>
            <a:ext cx="2946189" cy="494890"/>
          </a:xfrm>
          <a:prstGeom prst="rect">
            <a:avLst/>
          </a:prstGeom>
        </p:spPr>
        <p:txBody>
          <a:bodyPr vert="horz" lIns="91064" tIns="45532" rIns="91064" bIns="45532" rtlCol="0"/>
          <a:lstStyle>
            <a:lvl1pPr algn="r">
              <a:defRPr sz="1200"/>
            </a:lvl1pPr>
          </a:lstStyle>
          <a:p>
            <a:fld id="{844A232A-463A-4D8A-B16F-ECA6DDAC1F36}" type="datetimeFigureOut">
              <a:rPr lang="it-IT" smtClean="0"/>
              <a:t>25/01/2017</a:t>
            </a:fld>
            <a:endParaRPr lang="it-IT"/>
          </a:p>
        </p:txBody>
      </p:sp>
      <p:sp>
        <p:nvSpPr>
          <p:cNvPr id="4" name="Segnaposto piè di pagina 3"/>
          <p:cNvSpPr>
            <a:spLocks noGrp="1"/>
          </p:cNvSpPr>
          <p:nvPr>
            <p:ph type="ftr" sz="quarter" idx="2"/>
          </p:nvPr>
        </p:nvSpPr>
        <p:spPr>
          <a:xfrm>
            <a:off x="1" y="9365075"/>
            <a:ext cx="2946189" cy="494890"/>
          </a:xfrm>
          <a:prstGeom prst="rect">
            <a:avLst/>
          </a:prstGeom>
        </p:spPr>
        <p:txBody>
          <a:bodyPr vert="horz" lIns="91064" tIns="45532" rIns="91064" bIns="45532" rtlCol="0" anchor="b"/>
          <a:lstStyle>
            <a:lvl1pPr algn="l">
              <a:defRPr sz="1200"/>
            </a:lvl1pPr>
          </a:lstStyle>
          <a:p>
            <a:endParaRPr lang="it-IT"/>
          </a:p>
        </p:txBody>
      </p:sp>
      <p:sp>
        <p:nvSpPr>
          <p:cNvPr id="5" name="Segnaposto numero diapositiva 4"/>
          <p:cNvSpPr>
            <a:spLocks noGrp="1"/>
          </p:cNvSpPr>
          <p:nvPr>
            <p:ph type="sldNum" sz="quarter" idx="3"/>
          </p:nvPr>
        </p:nvSpPr>
        <p:spPr>
          <a:xfrm>
            <a:off x="3849900" y="9365075"/>
            <a:ext cx="2946189" cy="494890"/>
          </a:xfrm>
          <a:prstGeom prst="rect">
            <a:avLst/>
          </a:prstGeom>
        </p:spPr>
        <p:txBody>
          <a:bodyPr vert="horz" lIns="91064" tIns="45532" rIns="91064" bIns="45532" rtlCol="0" anchor="b"/>
          <a:lstStyle>
            <a:lvl1pPr algn="r">
              <a:defRPr sz="1200"/>
            </a:lvl1pPr>
          </a:lstStyle>
          <a:p>
            <a:fld id="{A3F1E1CB-8410-4552-B910-D24FF42C1796}" type="slidenum">
              <a:rPr lang="it-IT" smtClean="0"/>
              <a:t>‹N›</a:t>
            </a:fld>
            <a:endParaRPr lang="it-IT"/>
          </a:p>
        </p:txBody>
      </p:sp>
    </p:spTree>
    <p:extLst>
      <p:ext uri="{BB962C8B-B14F-4D97-AF65-F5344CB8AC3E}">
        <p14:creationId xmlns:p14="http://schemas.microsoft.com/office/powerpoint/2010/main" val="2704362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1"/>
            <a:ext cx="2945659" cy="492998"/>
          </a:xfrm>
          <a:prstGeom prst="rect">
            <a:avLst/>
          </a:prstGeom>
        </p:spPr>
        <p:txBody>
          <a:bodyPr vert="horz" lIns="92446" tIns="46222" rIns="92446" bIns="46222" rtlCol="0"/>
          <a:lstStyle>
            <a:lvl1pPr algn="l">
              <a:defRPr sz="1200"/>
            </a:lvl1pPr>
          </a:lstStyle>
          <a:p>
            <a:endParaRPr lang="it-IT"/>
          </a:p>
        </p:txBody>
      </p:sp>
      <p:sp>
        <p:nvSpPr>
          <p:cNvPr id="3" name="Segnaposto data 2"/>
          <p:cNvSpPr>
            <a:spLocks noGrp="1"/>
          </p:cNvSpPr>
          <p:nvPr>
            <p:ph type="dt" idx="1"/>
          </p:nvPr>
        </p:nvSpPr>
        <p:spPr>
          <a:xfrm>
            <a:off x="3850445" y="1"/>
            <a:ext cx="2945659" cy="492998"/>
          </a:xfrm>
          <a:prstGeom prst="rect">
            <a:avLst/>
          </a:prstGeom>
        </p:spPr>
        <p:txBody>
          <a:bodyPr vert="horz" lIns="92446" tIns="46222" rIns="92446" bIns="46222" rtlCol="0"/>
          <a:lstStyle>
            <a:lvl1pPr algn="r">
              <a:defRPr sz="1200"/>
            </a:lvl1pPr>
          </a:lstStyle>
          <a:p>
            <a:fld id="{49D163CD-9B27-499E-8EA3-720841AD03C3}" type="datetimeFigureOut">
              <a:rPr lang="it-IT" smtClean="0"/>
              <a:pPr/>
              <a:t>25/01/2017</a:t>
            </a:fld>
            <a:endParaRPr lang="it-IT"/>
          </a:p>
        </p:txBody>
      </p:sp>
      <p:sp>
        <p:nvSpPr>
          <p:cNvPr id="4" name="Segnaposto immagine diapositiva 3"/>
          <p:cNvSpPr>
            <a:spLocks noGrp="1" noRot="1" noChangeAspect="1"/>
          </p:cNvSpPr>
          <p:nvPr>
            <p:ph type="sldImg" idx="2"/>
          </p:nvPr>
        </p:nvSpPr>
        <p:spPr>
          <a:xfrm>
            <a:off x="933450" y="739775"/>
            <a:ext cx="4930775" cy="3697288"/>
          </a:xfrm>
          <a:prstGeom prst="rect">
            <a:avLst/>
          </a:prstGeom>
          <a:noFill/>
          <a:ln w="12700">
            <a:solidFill>
              <a:prstClr val="black"/>
            </a:solidFill>
          </a:ln>
        </p:spPr>
        <p:txBody>
          <a:bodyPr vert="horz" lIns="92446" tIns="46222" rIns="92446" bIns="46222" rtlCol="0" anchor="ctr"/>
          <a:lstStyle/>
          <a:p>
            <a:endParaRPr lang="it-IT"/>
          </a:p>
        </p:txBody>
      </p:sp>
      <p:sp>
        <p:nvSpPr>
          <p:cNvPr id="5" name="Segnaposto note 4"/>
          <p:cNvSpPr>
            <a:spLocks noGrp="1"/>
          </p:cNvSpPr>
          <p:nvPr>
            <p:ph type="body" sz="quarter" idx="3"/>
          </p:nvPr>
        </p:nvSpPr>
        <p:spPr>
          <a:xfrm>
            <a:off x="679768" y="4683484"/>
            <a:ext cx="5438140" cy="4436984"/>
          </a:xfrm>
          <a:prstGeom prst="rect">
            <a:avLst/>
          </a:prstGeom>
        </p:spPr>
        <p:txBody>
          <a:bodyPr vert="horz" lIns="92446" tIns="46222" rIns="92446" bIns="46222"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2" y="9365255"/>
            <a:ext cx="2945659" cy="492998"/>
          </a:xfrm>
          <a:prstGeom prst="rect">
            <a:avLst/>
          </a:prstGeom>
        </p:spPr>
        <p:txBody>
          <a:bodyPr vert="horz" lIns="92446" tIns="46222" rIns="92446" bIns="46222"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5" y="9365255"/>
            <a:ext cx="2945659" cy="492998"/>
          </a:xfrm>
          <a:prstGeom prst="rect">
            <a:avLst/>
          </a:prstGeom>
        </p:spPr>
        <p:txBody>
          <a:bodyPr vert="horz" lIns="92446" tIns="46222" rIns="92446" bIns="46222" rtlCol="0" anchor="b"/>
          <a:lstStyle>
            <a:lvl1pPr algn="r">
              <a:defRPr sz="1200"/>
            </a:lvl1pPr>
          </a:lstStyle>
          <a:p>
            <a:fld id="{1E6C9744-EE1D-4809-BE51-4303644DF171}" type="slidenum">
              <a:rPr lang="it-IT" smtClean="0"/>
              <a:pPr/>
              <a:t>‹N›</a:t>
            </a:fld>
            <a:endParaRPr lang="it-IT"/>
          </a:p>
        </p:txBody>
      </p:sp>
    </p:spTree>
    <p:extLst>
      <p:ext uri="{BB962C8B-B14F-4D97-AF65-F5344CB8AC3E}">
        <p14:creationId xmlns:p14="http://schemas.microsoft.com/office/powerpoint/2010/main" val="386657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1E6C9744-EE1D-4809-BE51-4303644DF171}" type="slidenum">
              <a:rPr lang="it-IT" smtClean="0"/>
              <a:pPr/>
              <a:t>1</a:t>
            </a:fld>
            <a:endParaRPr lang="it-IT"/>
          </a:p>
        </p:txBody>
      </p:sp>
    </p:spTree>
    <p:extLst>
      <p:ext uri="{BB962C8B-B14F-4D97-AF65-F5344CB8AC3E}">
        <p14:creationId xmlns:p14="http://schemas.microsoft.com/office/powerpoint/2010/main" val="2237904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1E6C9744-EE1D-4809-BE51-4303644DF171}" type="slidenum">
              <a:rPr lang="it-IT" smtClean="0"/>
              <a:pPr/>
              <a:t>3</a:t>
            </a:fld>
            <a:endParaRPr lang="it-IT"/>
          </a:p>
        </p:txBody>
      </p:sp>
    </p:spTree>
    <p:extLst>
      <p:ext uri="{BB962C8B-B14F-4D97-AF65-F5344CB8AC3E}">
        <p14:creationId xmlns:p14="http://schemas.microsoft.com/office/powerpoint/2010/main" val="3945853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1E6C9744-EE1D-4809-BE51-4303644DF171}" type="slidenum">
              <a:rPr lang="it-IT" smtClean="0"/>
              <a:pPr/>
              <a:t>4</a:t>
            </a:fld>
            <a:endParaRPr lang="it-IT"/>
          </a:p>
        </p:txBody>
      </p:sp>
    </p:spTree>
    <p:extLst>
      <p:ext uri="{BB962C8B-B14F-4D97-AF65-F5344CB8AC3E}">
        <p14:creationId xmlns:p14="http://schemas.microsoft.com/office/powerpoint/2010/main" val="2007311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1E6C9744-EE1D-4809-BE51-4303644DF171}" type="slidenum">
              <a:rPr lang="it-IT" smtClean="0"/>
              <a:pPr/>
              <a:t>10</a:t>
            </a:fld>
            <a:endParaRPr lang="it-IT"/>
          </a:p>
        </p:txBody>
      </p:sp>
    </p:spTree>
    <p:extLst>
      <p:ext uri="{BB962C8B-B14F-4D97-AF65-F5344CB8AC3E}">
        <p14:creationId xmlns:p14="http://schemas.microsoft.com/office/powerpoint/2010/main" val="551037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1E6C9744-EE1D-4809-BE51-4303644DF171}" type="slidenum">
              <a:rPr lang="it-IT" smtClean="0"/>
              <a:pPr/>
              <a:t>11</a:t>
            </a:fld>
            <a:endParaRPr lang="it-IT"/>
          </a:p>
        </p:txBody>
      </p:sp>
    </p:spTree>
    <p:extLst>
      <p:ext uri="{BB962C8B-B14F-4D97-AF65-F5344CB8AC3E}">
        <p14:creationId xmlns:p14="http://schemas.microsoft.com/office/powerpoint/2010/main" val="3194523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1E6C9744-EE1D-4809-BE51-4303644DF171}" type="slidenum">
              <a:rPr lang="it-IT" smtClean="0"/>
              <a:pPr/>
              <a:t>20</a:t>
            </a:fld>
            <a:endParaRPr lang="it-IT"/>
          </a:p>
        </p:txBody>
      </p:sp>
    </p:spTree>
    <p:extLst>
      <p:ext uri="{BB962C8B-B14F-4D97-AF65-F5344CB8AC3E}">
        <p14:creationId xmlns:p14="http://schemas.microsoft.com/office/powerpoint/2010/main" val="2264720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B9753A93-35D3-46BA-9EC2-EC39C1D3566E}" type="datetime1">
              <a:rPr lang="it-IT" smtClean="0"/>
              <a:t>25/01/2017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1501706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095CF29-CC15-4330-B593-8311BA245DC6}" type="datetime1">
              <a:rPr lang="it-IT" smtClean="0"/>
              <a:t>25/01/2017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1162410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95E5BE84-E23E-4D00-BBC8-7D9B857F2818}" type="datetime1">
              <a:rPr lang="it-IT" smtClean="0"/>
              <a:t>25/01/2017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329957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D7B70CC-E244-4D04-9C28-D04197BA66F3}" type="datetime1">
              <a:rPr lang="it-IT" smtClean="0"/>
              <a:t>25/01/2017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75923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E58D91C-46B3-432C-A7C4-04206B285CDE}" type="datetime1">
              <a:rPr lang="it-IT" smtClean="0"/>
              <a:t>25/01/2017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2190069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1668BAB9-A5AB-4A97-AED2-B019884784F7}" type="datetime1">
              <a:rPr lang="it-IT" smtClean="0"/>
              <a:t>25/01/2017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4118026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A1CB7F7-A6EA-41AD-827D-9A9D68F226A2}" type="datetime1">
              <a:rPr lang="it-IT" smtClean="0"/>
              <a:t>25/01/2017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3108907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7EC9FFC-8BC3-428D-90BF-0CF608AAA9A7}" type="datetime1">
              <a:rPr lang="it-IT" smtClean="0"/>
              <a:t>25/01/2017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1055926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A61C3C9-148F-48DE-820C-2ECBDA1C00D9}" type="datetime1">
              <a:rPr lang="it-IT" smtClean="0"/>
              <a:t>25/01/2017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313607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3FD9514-F5C9-49B3-83EA-40EAC2366541}" type="datetime1">
              <a:rPr lang="it-IT" smtClean="0"/>
              <a:t>25/01/2017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343159794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3D9D880-96BE-4150-AD41-938DE93160C4}" type="datetime1">
              <a:rPr lang="it-IT" smtClean="0"/>
              <a:t>25/01/2017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49C441-A6A3-464B-A30C-A6004414307B}" type="slidenum">
              <a:rPr lang="it-IT" smtClean="0"/>
              <a:pPr/>
              <a:t>‹N›</a:t>
            </a:fld>
            <a:endParaRPr lang="it-IT"/>
          </a:p>
        </p:txBody>
      </p:sp>
    </p:spTree>
    <p:extLst>
      <p:ext uri="{BB962C8B-B14F-4D97-AF65-F5344CB8AC3E}">
        <p14:creationId xmlns:p14="http://schemas.microsoft.com/office/powerpoint/2010/main" val="288840779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7913"/>
            <a:ext cx="9144000" cy="579437"/>
          </a:xfrm>
          <a:noFill/>
          <a:ln w="9525">
            <a:noFill/>
            <a:miter lim="800000"/>
            <a:headEnd/>
            <a:tailEnd/>
          </a:ln>
        </p:spPr>
        <p:txBody>
          <a:bodyPr/>
          <a:lstStyle>
            <a:lvl1pPr algn="l" defTabSz="457200" rtl="0" eaLnBrk="0" fontAlgn="base" hangingPunct="0">
              <a:spcBef>
                <a:spcPct val="0"/>
              </a:spcBef>
              <a:spcAft>
                <a:spcPct val="0"/>
              </a:spcAft>
              <a:defRPr lang="en-US" sz="2800" b="1" kern="1200" baseline="0" dirty="0">
                <a:solidFill>
                  <a:srgbClr val="006600"/>
                </a:solidFill>
                <a:latin typeface="+mj-lt"/>
                <a:ea typeface="MS PGothic" pitchFamily="34" charset="-128"/>
                <a:cs typeface="+mj-cs"/>
              </a:defRPr>
            </a:lvl1pPr>
          </a:lstStyle>
          <a:p>
            <a:pPr lvl="0"/>
            <a:r>
              <a:rPr lang="it-IT" dirty="0" smtClean="0"/>
              <a:t>FARE CLIC PER MODIFICARE LO STILE DEL TITOLO</a:t>
            </a:r>
            <a:endParaRPr lang="en-US" dirty="0"/>
          </a:p>
        </p:txBody>
      </p:sp>
      <p:sp>
        <p:nvSpPr>
          <p:cNvPr id="7" name="Segnaposto numero diapositiva 5"/>
          <p:cNvSpPr txBox="1">
            <a:spLocks/>
          </p:cNvSpPr>
          <p:nvPr userDrawn="1"/>
        </p:nvSpPr>
        <p:spPr>
          <a:xfrm>
            <a:off x="8532440" y="6381329"/>
            <a:ext cx="590600" cy="559940"/>
          </a:xfrm>
          <a:prstGeom prst="rect">
            <a:avLst/>
          </a:prstGeom>
        </p:spPr>
        <p:txBody>
          <a:bodyPr vert="horz" lIns="91440" tIns="45720" rIns="91440" bIns="45720" rtlCol="0" anchor="ctr"/>
          <a:lstStyle>
            <a:defPPr>
              <a:defRPr lang="it-IT"/>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a:defRPr/>
            </a:pPr>
            <a:fld id="{0E314F43-EF5E-4605-9314-E35B68EE772C}" type="slidenum">
              <a:rPr lang="it-IT" sz="1600" b="0" i="0" smtClean="0">
                <a:solidFill>
                  <a:schemeClr val="bg1"/>
                </a:solidFill>
              </a:rPr>
              <a:pPr>
                <a:defRPr/>
              </a:pPr>
              <a:t>‹N›</a:t>
            </a:fld>
            <a:endParaRPr lang="it-IT" sz="1600" b="0" i="0" dirty="0">
              <a:solidFill>
                <a:schemeClr val="bg1"/>
              </a:solidFill>
            </a:endParaRPr>
          </a:p>
        </p:txBody>
      </p:sp>
      <p:grpSp>
        <p:nvGrpSpPr>
          <p:cNvPr id="6" name="Gruppo 5"/>
          <p:cNvGrpSpPr/>
          <p:nvPr userDrawn="1"/>
        </p:nvGrpSpPr>
        <p:grpSpPr>
          <a:xfrm>
            <a:off x="0" y="6439394"/>
            <a:ext cx="9144000" cy="432000"/>
            <a:chOff x="0" y="6439394"/>
            <a:chExt cx="9144000" cy="432000"/>
          </a:xfrm>
        </p:grpSpPr>
        <p:sp>
          <p:nvSpPr>
            <p:cNvPr id="8" name="Rettangolo 7"/>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 name="Segnaposto numero diapositiva 5"/>
          <p:cNvSpPr txBox="1">
            <a:spLocks/>
          </p:cNvSpPr>
          <p:nvPr userDrawn="1"/>
        </p:nvSpPr>
        <p:spPr>
          <a:xfrm>
            <a:off x="8459752" y="6378981"/>
            <a:ext cx="590600" cy="559940"/>
          </a:xfrm>
          <a:prstGeom prst="rect">
            <a:avLst/>
          </a:prstGeom>
        </p:spPr>
        <p:txBody>
          <a:bodyPr vert="horz" lIns="91440" tIns="45720" rIns="91440" bIns="45720" rtlCol="0" anchor="ctr"/>
          <a:lstStyle>
            <a:defPPr>
              <a:defRPr lang="it-IT"/>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a:defRPr/>
            </a:pPr>
            <a:fld id="{0E314F43-EF5E-4605-9314-E35B68EE772C}" type="slidenum">
              <a:rPr lang="it-IT" sz="1400" b="1" i="0" smtClean="0">
                <a:solidFill>
                  <a:schemeClr val="bg1"/>
                </a:solidFill>
              </a:rPr>
              <a:pPr>
                <a:defRPr/>
              </a:pPr>
              <a:t>‹N›</a:t>
            </a:fld>
            <a:endParaRPr lang="it-IT" sz="1400" b="1" i="0" dirty="0">
              <a:solidFill>
                <a:schemeClr val="bg1"/>
              </a:solidFill>
            </a:endParaRPr>
          </a:p>
        </p:txBody>
      </p:sp>
    </p:spTree>
    <p:extLst>
      <p:ext uri="{BB962C8B-B14F-4D97-AF65-F5344CB8AC3E}">
        <p14:creationId xmlns:p14="http://schemas.microsoft.com/office/powerpoint/2010/main" val="35421943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olo e contenuto">
    <p:spTree>
      <p:nvGrpSpPr>
        <p:cNvPr id="1" name=""/>
        <p:cNvGrpSpPr/>
        <p:nvPr/>
      </p:nvGrpSpPr>
      <p:grpSpPr>
        <a:xfrm>
          <a:off x="0" y="0"/>
          <a:ext cx="0" cy="0"/>
          <a:chOff x="0" y="0"/>
          <a:chExt cx="0" cy="0"/>
        </a:xfrm>
      </p:grpSpPr>
    </p:spTree>
    <p:extLst>
      <p:ext uri="{BB962C8B-B14F-4D97-AF65-F5344CB8AC3E}">
        <p14:creationId xmlns:p14="http://schemas.microsoft.com/office/powerpoint/2010/main" val="787498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8D8B0B-6080-458A-A638-BBF0A689F492}" type="datetime1">
              <a:rPr lang="it-IT" smtClean="0"/>
              <a:t>25/01/2017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49C441-A6A3-464B-A30C-A6004414307B}" type="slidenum">
              <a:rPr lang="it-IT" smtClean="0"/>
              <a:pPr/>
              <a:t>‹N›</a:t>
            </a:fld>
            <a:endParaRPr lang="it-IT"/>
          </a:p>
        </p:txBody>
      </p:sp>
    </p:spTree>
    <p:extLst>
      <p:ext uri="{BB962C8B-B14F-4D97-AF65-F5344CB8AC3E}">
        <p14:creationId xmlns:p14="http://schemas.microsoft.com/office/powerpoint/2010/main" val="363219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17.xml"/><Relationship Id="rId7" Type="http://schemas.openxmlformats.org/officeDocument/2006/relationships/tags" Target="../tags/tag2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s/_rels/slide16.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10" Type="http://schemas.openxmlformats.org/officeDocument/2006/relationships/slideLayout" Target="../slideLayouts/slideLayout12.xml"/><Relationship Id="rId4" Type="http://schemas.openxmlformats.org/officeDocument/2006/relationships/tags" Target="../tags/tag32.xml"/><Relationship Id="rId9" Type="http://schemas.openxmlformats.org/officeDocument/2006/relationships/tags" Target="../tags/tag37.xml"/></Relationships>
</file>

<file path=ppt/slides/_rels/slide17.xml.rels><?xml version="1.0" encoding="UTF-8" standalone="yes"?>
<Relationships xmlns="http://schemas.openxmlformats.org/package/2006/relationships"><Relationship Id="rId8" Type="http://schemas.openxmlformats.org/officeDocument/2006/relationships/tags" Target="../tags/tag45.xml"/><Relationship Id="rId3" Type="http://schemas.openxmlformats.org/officeDocument/2006/relationships/tags" Target="../tags/tag40.xml"/><Relationship Id="rId7" Type="http://schemas.openxmlformats.org/officeDocument/2006/relationships/tags" Target="../tags/tag44.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10" Type="http://schemas.openxmlformats.org/officeDocument/2006/relationships/slideLayout" Target="../slideLayouts/slideLayout12.xml"/><Relationship Id="rId4" Type="http://schemas.openxmlformats.org/officeDocument/2006/relationships/tags" Target="../tags/tag41.xml"/><Relationship Id="rId9" Type="http://schemas.openxmlformats.org/officeDocument/2006/relationships/tags" Target="../tags/tag46.xml"/></Relationships>
</file>

<file path=ppt/slides/_rels/slide18.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slideLayout" Target="../slideLayouts/slideLayout12.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s>
</file>

<file path=ppt/slides/_rels/slide19.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slideLayout" Target="../slideLayouts/slideLayout12.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61.xml"/><Relationship Id="rId7" Type="http://schemas.openxmlformats.org/officeDocument/2006/relationships/tags" Target="../tags/tag65.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s>
</file>

<file path=ppt/slides/_rels/slide22.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Layout" Target="../slideLayouts/slideLayout12.xml"/><Relationship Id="rId4" Type="http://schemas.openxmlformats.org/officeDocument/2006/relationships/tags" Target="../tags/tag69.xml"/></Relationships>
</file>

<file path=ppt/slides/_rels/slide23.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slideLayout" Target="../slideLayouts/slideLayout12.xml"/><Relationship Id="rId4" Type="http://schemas.openxmlformats.org/officeDocument/2006/relationships/tags" Target="../tags/tag73.xml"/></Relationships>
</file>

<file path=ppt/slides/_rels/slide24.xml.rels><?xml version="1.0" encoding="UTF-8" standalone="yes"?>
<Relationships xmlns="http://schemas.openxmlformats.org/package/2006/relationships"><Relationship Id="rId3" Type="http://schemas.openxmlformats.org/officeDocument/2006/relationships/tags" Target="../tags/tag76.xml"/><Relationship Id="rId7" Type="http://schemas.openxmlformats.org/officeDocument/2006/relationships/slideLayout" Target="../slideLayouts/slideLayout12.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s>
</file>

<file path=ppt/slides/_rels/slide25.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Layout" Target="../slideLayouts/slideLayout12.xml"/><Relationship Id="rId5" Type="http://schemas.openxmlformats.org/officeDocument/2006/relationships/tags" Target="../tags/tag84.xml"/><Relationship Id="rId4" Type="http://schemas.openxmlformats.org/officeDocument/2006/relationships/tags" Target="../tags/tag83.xml"/></Relationships>
</file>

<file path=ppt/slides/_rels/slide26.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slideLayout" Target="../slideLayouts/slideLayout12.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s>
</file>

<file path=ppt/slides/_rels/slide27.xml.rels><?xml version="1.0" encoding="UTF-8" standalone="yes"?>
<Relationships xmlns="http://schemas.openxmlformats.org/package/2006/relationships"><Relationship Id="rId3" Type="http://schemas.openxmlformats.org/officeDocument/2006/relationships/tags" Target="../tags/tag93.xml"/><Relationship Id="rId7" Type="http://schemas.openxmlformats.org/officeDocument/2006/relationships/slideLayout" Target="../slideLayouts/slideLayout12.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s>
</file>

<file path=ppt/slides/_rels/slide28.xml.rels><?xml version="1.0" encoding="UTF-8" standalone="yes"?>
<Relationships xmlns="http://schemas.openxmlformats.org/package/2006/relationships"><Relationship Id="rId3" Type="http://schemas.openxmlformats.org/officeDocument/2006/relationships/tags" Target="../tags/tag99.xml"/><Relationship Id="rId7" Type="http://schemas.openxmlformats.org/officeDocument/2006/relationships/slideLayout" Target="../slideLayouts/slideLayout12.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4"/>
          <p:cNvSpPr txBox="1">
            <a:spLocks noChangeArrowheads="1"/>
          </p:cNvSpPr>
          <p:nvPr/>
        </p:nvSpPr>
        <p:spPr bwMode="auto">
          <a:xfrm>
            <a:off x="149551" y="2708920"/>
            <a:ext cx="8916039" cy="2093135"/>
          </a:xfrm>
          <a:prstGeom prst="rect">
            <a:avLst/>
          </a:prstGeom>
          <a:noFill/>
          <a:ln w="9525">
            <a:noFill/>
            <a:miter lim="800000"/>
            <a:headEnd/>
            <a:tailEnd/>
          </a:ln>
        </p:spPr>
        <p:txBody>
          <a:bodyPr wrap="square">
            <a:noAutofit/>
          </a:bodyPr>
          <a:lstStyle/>
          <a:p>
            <a:pPr algn="ctr"/>
            <a:r>
              <a:rPr lang="it-IT" sz="3200" b="1" dirty="0" smtClean="0">
                <a:ln w="19050">
                  <a:noFill/>
                  <a:prstDash val="solid"/>
                </a:ln>
                <a:solidFill>
                  <a:srgbClr val="09882A"/>
                </a:solidFill>
              </a:rPr>
              <a:t>Le principali misure di incentivo </a:t>
            </a:r>
          </a:p>
          <a:p>
            <a:pPr algn="ctr"/>
            <a:r>
              <a:rPr lang="it-IT" sz="3200" b="1" dirty="0" smtClean="0">
                <a:ln w="19050">
                  <a:noFill/>
                  <a:prstDash val="solid"/>
                </a:ln>
                <a:solidFill>
                  <a:srgbClr val="09882A"/>
                </a:solidFill>
              </a:rPr>
              <a:t>dell’Assessorato Sviluppo Economico </a:t>
            </a:r>
          </a:p>
          <a:p>
            <a:pPr algn="ctr"/>
            <a:r>
              <a:rPr lang="it-IT" sz="3200" b="1" dirty="0" smtClean="0">
                <a:ln w="19050">
                  <a:noFill/>
                  <a:prstDash val="solid"/>
                </a:ln>
                <a:solidFill>
                  <a:srgbClr val="09882A"/>
                </a:solidFill>
              </a:rPr>
              <a:t>a favore delle imprese</a:t>
            </a:r>
          </a:p>
        </p:txBody>
      </p:sp>
      <p:sp>
        <p:nvSpPr>
          <p:cNvPr id="2" name="CasellaDiTesto 1"/>
          <p:cNvSpPr txBox="1"/>
          <p:nvPr/>
        </p:nvSpPr>
        <p:spPr>
          <a:xfrm>
            <a:off x="3301588" y="5913533"/>
            <a:ext cx="2366995" cy="369332"/>
          </a:xfrm>
          <a:prstGeom prst="rect">
            <a:avLst/>
          </a:prstGeom>
          <a:noFill/>
        </p:spPr>
        <p:txBody>
          <a:bodyPr wrap="none" rtlCol="0">
            <a:spAutoFit/>
          </a:bodyPr>
          <a:lstStyle/>
          <a:p>
            <a:r>
              <a:rPr lang="it-IT" i="1" dirty="0" smtClean="0"/>
              <a:t>Pavia, 23 </a:t>
            </a:r>
            <a:r>
              <a:rPr lang="it-IT" i="1" dirty="0"/>
              <a:t>gennaio 2017</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2290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uppo 4"/>
          <p:cNvGrpSpPr/>
          <p:nvPr/>
        </p:nvGrpSpPr>
        <p:grpSpPr>
          <a:xfrm>
            <a:off x="-4681" y="6425791"/>
            <a:ext cx="9144000" cy="432000"/>
            <a:chOff x="0" y="6439394"/>
            <a:chExt cx="9144000" cy="432000"/>
          </a:xfrm>
        </p:grpSpPr>
        <p:sp>
          <p:nvSpPr>
            <p:cNvPr id="3" name="Rettangolo 2"/>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234740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rmAutofit/>
          </a:bodyPr>
          <a:lstStyle/>
          <a:p>
            <a:r>
              <a:rPr lang="it-IT" sz="2400" dirty="0" smtClean="0">
                <a:ln w="19050">
                  <a:noFill/>
                  <a:prstDash val="solid"/>
                </a:ln>
                <a:solidFill>
                  <a:srgbClr val="09882A"/>
                </a:solidFill>
              </a:rPr>
              <a:t>Indice</a:t>
            </a:r>
            <a:endParaRPr lang="it-IT" sz="2400" dirty="0">
              <a:solidFill>
                <a:srgbClr val="09882A"/>
              </a:solidFill>
            </a:endParaRPr>
          </a:p>
        </p:txBody>
      </p:sp>
      <p:cxnSp>
        <p:nvCxnSpPr>
          <p:cNvPr id="46" name="Connettore 1 45"/>
          <p:cNvCxnSpPr/>
          <p:nvPr/>
        </p:nvCxnSpPr>
        <p:spPr>
          <a:xfrm>
            <a:off x="0" y="692696"/>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62" name="CasellaDiTesto 2"/>
          <p:cNvSpPr txBox="1"/>
          <p:nvPr/>
        </p:nvSpPr>
        <p:spPr>
          <a:xfrm>
            <a:off x="672480" y="1556792"/>
            <a:ext cx="7799040" cy="4031873"/>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457200" indent="-457200">
              <a:spcBef>
                <a:spcPts val="1200"/>
              </a:spcBef>
              <a:spcAft>
                <a:spcPts val="1200"/>
              </a:spcAft>
              <a:buFont typeface="+mj-lt"/>
              <a:buAutoNum type="arabicPeriod"/>
            </a:pPr>
            <a:r>
              <a:rPr lang="it-IT" sz="2400" b="1" dirty="0" smtClean="0">
                <a:latin typeface="+mn-lt"/>
              </a:rPr>
              <a:t>Stato dell’arte</a:t>
            </a:r>
          </a:p>
          <a:p>
            <a:pPr marL="457200" indent="-457200">
              <a:spcBef>
                <a:spcPts val="1200"/>
              </a:spcBef>
              <a:spcAft>
                <a:spcPts val="1200"/>
              </a:spcAft>
              <a:buFont typeface="+mj-lt"/>
              <a:buAutoNum type="arabicPeriod"/>
            </a:pPr>
            <a:r>
              <a:rPr lang="it-IT" sz="2400" b="1" dirty="0" smtClean="0">
                <a:latin typeface="+mn-lt"/>
              </a:rPr>
              <a:t>Le </a:t>
            </a:r>
            <a:r>
              <a:rPr lang="it-IT" sz="2400" b="1" dirty="0">
                <a:latin typeface="+mn-lt"/>
              </a:rPr>
              <a:t>principali misure </a:t>
            </a:r>
            <a:r>
              <a:rPr lang="it-IT" sz="2400" b="1" dirty="0" smtClean="0">
                <a:latin typeface="+mn-lt"/>
              </a:rPr>
              <a:t>attive</a:t>
            </a:r>
          </a:p>
          <a:p>
            <a:pPr marL="457200" indent="-457200">
              <a:spcBef>
                <a:spcPts val="1200"/>
              </a:spcBef>
              <a:spcAft>
                <a:spcPts val="1200"/>
              </a:spcAft>
              <a:buFont typeface="+mj-lt"/>
              <a:buAutoNum type="arabicPeriod"/>
            </a:pPr>
            <a:r>
              <a:rPr lang="it-IT" sz="2400" b="1" dirty="0" smtClean="0">
                <a:latin typeface="+mn-lt"/>
              </a:rPr>
              <a:t>Le </a:t>
            </a:r>
            <a:r>
              <a:rPr lang="it-IT" sz="2400" b="1" dirty="0">
                <a:latin typeface="+mn-lt"/>
              </a:rPr>
              <a:t>nuove misure </a:t>
            </a:r>
          </a:p>
          <a:p>
            <a:pPr>
              <a:spcBef>
                <a:spcPts val="1200"/>
              </a:spcBef>
              <a:spcAft>
                <a:spcPts val="1200"/>
              </a:spcAft>
            </a:pPr>
            <a:endParaRPr lang="it-IT" sz="2400" b="1" dirty="0">
              <a:latin typeface="+mn-lt"/>
            </a:endParaRPr>
          </a:p>
          <a:p>
            <a:pPr marL="457200" indent="-457200">
              <a:spcBef>
                <a:spcPts val="1200"/>
              </a:spcBef>
              <a:spcAft>
                <a:spcPts val="1200"/>
              </a:spcAft>
              <a:buFont typeface="+mj-lt"/>
              <a:buAutoNum type="arabicPeriod"/>
            </a:pPr>
            <a:endParaRPr lang="it-IT" sz="2400" b="1" dirty="0" smtClean="0">
              <a:latin typeface="+mn-lt"/>
            </a:endParaRPr>
          </a:p>
          <a:p>
            <a:pPr lvl="1">
              <a:lnSpc>
                <a:spcPct val="150000"/>
              </a:lnSpc>
              <a:spcBef>
                <a:spcPts val="1200"/>
              </a:spcBef>
              <a:spcAft>
                <a:spcPts val="1200"/>
              </a:spcAft>
            </a:pPr>
            <a:endParaRPr lang="it-IT" sz="2400" dirty="0">
              <a:latin typeface="+mn-lt"/>
            </a:endParaRPr>
          </a:p>
        </p:txBody>
      </p:sp>
    </p:spTree>
    <p:extLst>
      <p:ext uri="{BB962C8B-B14F-4D97-AF65-F5344CB8AC3E}">
        <p14:creationId xmlns:p14="http://schemas.microsoft.com/office/powerpoint/2010/main" val="195988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4"/>
          <p:cNvSpPr txBox="1">
            <a:spLocks noChangeArrowheads="1"/>
          </p:cNvSpPr>
          <p:nvPr/>
        </p:nvSpPr>
        <p:spPr bwMode="auto">
          <a:xfrm>
            <a:off x="113980" y="1916832"/>
            <a:ext cx="8916039" cy="2093135"/>
          </a:xfrm>
          <a:prstGeom prst="rect">
            <a:avLst/>
          </a:prstGeom>
          <a:noFill/>
          <a:ln w="9525">
            <a:noFill/>
            <a:miter lim="800000"/>
            <a:headEnd/>
            <a:tailEnd/>
          </a:ln>
        </p:spPr>
        <p:txBody>
          <a:bodyPr wrap="square">
            <a:noAutofit/>
          </a:bodyPr>
          <a:lstStyle/>
          <a:p>
            <a:pPr algn="ctr"/>
            <a:endParaRPr lang="it-IT" sz="3200" b="1" dirty="0" smtClean="0">
              <a:ln w="19050">
                <a:noFill/>
                <a:prstDash val="solid"/>
              </a:ln>
              <a:solidFill>
                <a:srgbClr val="09882A"/>
              </a:solidFill>
            </a:endParaRPr>
          </a:p>
          <a:p>
            <a:pPr algn="ctr"/>
            <a:r>
              <a:rPr lang="it-IT" sz="3200" b="1" dirty="0" smtClean="0">
                <a:ln w="19050">
                  <a:noFill/>
                  <a:prstDash val="solid"/>
                </a:ln>
                <a:solidFill>
                  <a:srgbClr val="09882A"/>
                </a:solidFill>
              </a:rPr>
              <a:t>1. Stato dell’arte</a:t>
            </a:r>
          </a:p>
        </p:txBody>
      </p:sp>
      <p:grpSp>
        <p:nvGrpSpPr>
          <p:cNvPr id="5" name="Gruppo 4"/>
          <p:cNvGrpSpPr/>
          <p:nvPr/>
        </p:nvGrpSpPr>
        <p:grpSpPr>
          <a:xfrm>
            <a:off x="0" y="6416210"/>
            <a:ext cx="9144000" cy="432000"/>
            <a:chOff x="0" y="6439394"/>
            <a:chExt cx="9144000" cy="432000"/>
          </a:xfrm>
        </p:grpSpPr>
        <p:sp>
          <p:nvSpPr>
            <p:cNvPr id="3" name="Rettangolo 2"/>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698678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4"/>
          <p:cNvSpPr txBox="1">
            <a:spLocks noChangeArrowheads="1"/>
          </p:cNvSpPr>
          <p:nvPr/>
        </p:nvSpPr>
        <p:spPr bwMode="auto">
          <a:xfrm>
            <a:off x="113980" y="1556792"/>
            <a:ext cx="8916039" cy="2093135"/>
          </a:xfrm>
          <a:prstGeom prst="rect">
            <a:avLst/>
          </a:prstGeom>
          <a:noFill/>
          <a:ln w="9525">
            <a:noFill/>
            <a:miter lim="800000"/>
            <a:headEnd/>
            <a:tailEnd/>
          </a:ln>
        </p:spPr>
        <p:txBody>
          <a:bodyPr wrap="square">
            <a:noAutofit/>
          </a:bodyPr>
          <a:lstStyle/>
          <a:p>
            <a:r>
              <a:rPr lang="it-IT" sz="3200" b="1" dirty="0" smtClean="0">
                <a:ln w="19050">
                  <a:noFill/>
                  <a:prstDash val="solid"/>
                </a:ln>
                <a:solidFill>
                  <a:srgbClr val="09882A"/>
                </a:solidFill>
              </a:rPr>
              <a:t>Premessa:</a:t>
            </a:r>
          </a:p>
          <a:p>
            <a:endParaRPr lang="it-IT" sz="3200" b="1" dirty="0" smtClean="0">
              <a:ln w="19050">
                <a:noFill/>
                <a:prstDash val="solid"/>
              </a:ln>
              <a:solidFill>
                <a:srgbClr val="09882A"/>
              </a:solidFill>
            </a:endParaRPr>
          </a:p>
          <a:p>
            <a:pPr marL="914400" lvl="1" indent="-457200" algn="just">
              <a:buFont typeface="Arial" panose="020B0604020202020204" pitchFamily="34" charset="0"/>
              <a:buChar char="•"/>
            </a:pPr>
            <a:r>
              <a:rPr lang="it-IT" sz="2400" dirty="0" smtClean="0">
                <a:ln w="19050">
                  <a:noFill/>
                  <a:prstDash val="solid"/>
                </a:ln>
              </a:rPr>
              <a:t>I valori di seguito riportati sono stati arrotondati </a:t>
            </a:r>
          </a:p>
          <a:p>
            <a:pPr marL="914400" lvl="1" indent="-457200" algn="just">
              <a:buFont typeface="Arial" panose="020B0604020202020204" pitchFamily="34" charset="0"/>
              <a:buChar char="•"/>
            </a:pPr>
            <a:r>
              <a:rPr lang="it-IT" sz="2400" dirty="0" smtClean="0">
                <a:ln w="19050">
                  <a:noFill/>
                  <a:prstDash val="solid"/>
                </a:ln>
              </a:rPr>
              <a:t>Le misure di incentivo sono da intendersi complessivamente come contributi e/o finanziamenti agevolati</a:t>
            </a:r>
          </a:p>
        </p:txBody>
      </p:sp>
      <p:grpSp>
        <p:nvGrpSpPr>
          <p:cNvPr id="5" name="Gruppo 4"/>
          <p:cNvGrpSpPr/>
          <p:nvPr/>
        </p:nvGrpSpPr>
        <p:grpSpPr>
          <a:xfrm>
            <a:off x="-1" y="6426000"/>
            <a:ext cx="9144000" cy="432000"/>
            <a:chOff x="0" y="6439394"/>
            <a:chExt cx="9144000" cy="432000"/>
          </a:xfrm>
        </p:grpSpPr>
        <p:sp>
          <p:nvSpPr>
            <p:cNvPr id="3" name="Rettangolo 2"/>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 name="Segnaposto numero diapositiva 5"/>
          <p:cNvSpPr txBox="1">
            <a:spLocks/>
          </p:cNvSpPr>
          <p:nvPr/>
        </p:nvSpPr>
        <p:spPr>
          <a:xfrm>
            <a:off x="8459752" y="6378981"/>
            <a:ext cx="590600" cy="559940"/>
          </a:xfrm>
          <a:prstGeom prst="rect">
            <a:avLst/>
          </a:prstGeom>
        </p:spPr>
        <p:txBody>
          <a:bodyPr vert="horz" lIns="91440" tIns="45720" rIns="91440" bIns="45720" rtlCol="0" anchor="ctr"/>
          <a:lstStyle>
            <a:defPPr>
              <a:defRPr lang="it-IT"/>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a:defRPr/>
            </a:pPr>
            <a:r>
              <a:rPr lang="it-IT" sz="1400" b="1" i="0" dirty="0" smtClean="0">
                <a:solidFill>
                  <a:schemeClr val="bg1"/>
                </a:solidFill>
              </a:rPr>
              <a:t>4</a:t>
            </a:r>
            <a:endParaRPr lang="it-IT" sz="1400" b="1" i="0" dirty="0">
              <a:solidFill>
                <a:schemeClr val="bg1"/>
              </a:solidFill>
            </a:endParaRPr>
          </a:p>
        </p:txBody>
      </p:sp>
    </p:spTree>
    <p:extLst>
      <p:ext uri="{BB962C8B-B14F-4D97-AF65-F5344CB8AC3E}">
        <p14:creationId xmlns:p14="http://schemas.microsoft.com/office/powerpoint/2010/main" val="924547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a:xfrm>
            <a:off x="6553200" y="6549390"/>
            <a:ext cx="2133600" cy="365125"/>
          </a:xfrm>
        </p:spPr>
        <p:txBody>
          <a:bodyPr/>
          <a:lstStyle/>
          <a:p>
            <a:pPr algn="r"/>
            <a:fld id="{1AC7F88C-7891-CE41-B3D7-41159696F305}" type="slidenum">
              <a:rPr lang="en-US" sz="1400" smtClean="0">
                <a:solidFill>
                  <a:schemeClr val="bg1"/>
                </a:solidFill>
              </a:rPr>
              <a:pPr algn="r"/>
              <a:t>5</a:t>
            </a:fld>
            <a:endParaRPr lang="en-US" sz="1400">
              <a:solidFill>
                <a:schemeClr val="bg1"/>
              </a:solidFill>
            </a:endParaRPr>
          </a:p>
        </p:txBody>
      </p:sp>
      <p:grpSp>
        <p:nvGrpSpPr>
          <p:cNvPr id="17" name="Gruppo 16"/>
          <p:cNvGrpSpPr/>
          <p:nvPr/>
        </p:nvGrpSpPr>
        <p:grpSpPr>
          <a:xfrm>
            <a:off x="495700" y="2751851"/>
            <a:ext cx="4825330" cy="833191"/>
            <a:chOff x="1143720" y="4580653"/>
            <a:chExt cx="4825330" cy="833191"/>
          </a:xfrm>
        </p:grpSpPr>
        <p:sp>
          <p:nvSpPr>
            <p:cNvPr id="6" name="Figura a mano libera 5"/>
            <p:cNvSpPr/>
            <p:nvPr/>
          </p:nvSpPr>
          <p:spPr>
            <a:xfrm>
              <a:off x="3066680" y="4735297"/>
              <a:ext cx="2902370" cy="523903"/>
            </a:xfrm>
            <a:custGeom>
              <a:avLst/>
              <a:gdLst>
                <a:gd name="connsiteX0" fmla="*/ 165954 w 995704"/>
                <a:gd name="connsiteY0" fmla="*/ 0 h 4853969"/>
                <a:gd name="connsiteX1" fmla="*/ 829750 w 995704"/>
                <a:gd name="connsiteY1" fmla="*/ 0 h 4853969"/>
                <a:gd name="connsiteX2" fmla="*/ 995704 w 995704"/>
                <a:gd name="connsiteY2" fmla="*/ 165954 h 4853969"/>
                <a:gd name="connsiteX3" fmla="*/ 995704 w 995704"/>
                <a:gd name="connsiteY3" fmla="*/ 4853969 h 4853969"/>
                <a:gd name="connsiteX4" fmla="*/ 995704 w 995704"/>
                <a:gd name="connsiteY4" fmla="*/ 4853969 h 4853969"/>
                <a:gd name="connsiteX5" fmla="*/ 0 w 995704"/>
                <a:gd name="connsiteY5" fmla="*/ 4853969 h 4853969"/>
                <a:gd name="connsiteX6" fmla="*/ 0 w 995704"/>
                <a:gd name="connsiteY6" fmla="*/ 4853969 h 4853969"/>
                <a:gd name="connsiteX7" fmla="*/ 0 w 995704"/>
                <a:gd name="connsiteY7" fmla="*/ 165954 h 4853969"/>
                <a:gd name="connsiteX8" fmla="*/ 165954 w 995704"/>
                <a:gd name="connsiteY8" fmla="*/ 0 h 4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704" h="4853969">
                  <a:moveTo>
                    <a:pt x="995704" y="809013"/>
                  </a:moveTo>
                  <a:lnTo>
                    <a:pt x="995704" y="4044956"/>
                  </a:lnTo>
                  <a:cubicBezTo>
                    <a:pt x="995704" y="4491761"/>
                    <a:pt x="980463" y="4853967"/>
                    <a:pt x="961661" y="4853967"/>
                  </a:cubicBezTo>
                  <a:lnTo>
                    <a:pt x="0" y="4853967"/>
                  </a:lnTo>
                  <a:lnTo>
                    <a:pt x="0" y="4853967"/>
                  </a:lnTo>
                  <a:lnTo>
                    <a:pt x="0" y="2"/>
                  </a:lnTo>
                  <a:lnTo>
                    <a:pt x="0" y="2"/>
                  </a:lnTo>
                  <a:lnTo>
                    <a:pt x="961661" y="2"/>
                  </a:lnTo>
                  <a:cubicBezTo>
                    <a:pt x="980463" y="2"/>
                    <a:pt x="995704" y="362208"/>
                    <a:pt x="995704" y="809013"/>
                  </a:cubicBezTo>
                  <a:close/>
                </a:path>
              </a:pathLst>
            </a:custGeom>
            <a:solidFill>
              <a:schemeClr val="accent5">
                <a:lumMod val="60000"/>
                <a:lumOff val="40000"/>
                <a:alpha val="90000"/>
              </a:schemeClr>
            </a:solidFill>
            <a:ln>
              <a:solidFill>
                <a:schemeClr val="accent5">
                  <a:lumMod val="50000"/>
                  <a:alpha val="90000"/>
                </a:schemeClr>
              </a:solidFill>
            </a:ln>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90501" tIns="143856" rIns="239106" bIns="143857" numCol="1" spcCol="1270" anchor="ctr" anchorCtr="0">
              <a:noAutofit/>
            </a:bodyPr>
            <a:lstStyle/>
            <a:p>
              <a:pPr marL="0" lvl="1" algn="l" defTabSz="2222500">
                <a:lnSpc>
                  <a:spcPct val="90000"/>
                </a:lnSpc>
                <a:spcBef>
                  <a:spcPct val="0"/>
                </a:spcBef>
                <a:spcAft>
                  <a:spcPct val="15000"/>
                </a:spcAft>
              </a:pPr>
              <a:r>
                <a:rPr lang="it-IT" sz="4000" dirty="0" smtClean="0"/>
                <a:t>617 mln </a:t>
              </a:r>
              <a:r>
                <a:rPr lang="it-IT" sz="4000" kern="1200" dirty="0" smtClean="0"/>
                <a:t>€</a:t>
              </a:r>
              <a:endParaRPr lang="it-IT" sz="4000" kern="1200" dirty="0"/>
            </a:p>
          </p:txBody>
        </p:sp>
        <p:sp>
          <p:nvSpPr>
            <p:cNvPr id="7" name="Figura a mano libera 6"/>
            <p:cNvSpPr/>
            <p:nvPr/>
          </p:nvSpPr>
          <p:spPr>
            <a:xfrm>
              <a:off x="1143720" y="4580653"/>
              <a:ext cx="1922958" cy="833191"/>
            </a:xfrm>
            <a:custGeom>
              <a:avLst/>
              <a:gdLst>
                <a:gd name="connsiteX0" fmla="*/ 0 w 2730358"/>
                <a:gd name="connsiteY0" fmla="*/ 207443 h 1244631"/>
                <a:gd name="connsiteX1" fmla="*/ 207443 w 2730358"/>
                <a:gd name="connsiteY1" fmla="*/ 0 h 1244631"/>
                <a:gd name="connsiteX2" fmla="*/ 2522915 w 2730358"/>
                <a:gd name="connsiteY2" fmla="*/ 0 h 1244631"/>
                <a:gd name="connsiteX3" fmla="*/ 2730358 w 2730358"/>
                <a:gd name="connsiteY3" fmla="*/ 207443 h 1244631"/>
                <a:gd name="connsiteX4" fmla="*/ 2730358 w 2730358"/>
                <a:gd name="connsiteY4" fmla="*/ 1037188 h 1244631"/>
                <a:gd name="connsiteX5" fmla="*/ 2522915 w 2730358"/>
                <a:gd name="connsiteY5" fmla="*/ 1244631 h 1244631"/>
                <a:gd name="connsiteX6" fmla="*/ 207443 w 2730358"/>
                <a:gd name="connsiteY6" fmla="*/ 1244631 h 1244631"/>
                <a:gd name="connsiteX7" fmla="*/ 0 w 2730358"/>
                <a:gd name="connsiteY7" fmla="*/ 1037188 h 1244631"/>
                <a:gd name="connsiteX8" fmla="*/ 0 w 2730358"/>
                <a:gd name="connsiteY8" fmla="*/ 207443 h 124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30358" h="1244631">
                  <a:moveTo>
                    <a:pt x="0" y="207443"/>
                  </a:moveTo>
                  <a:cubicBezTo>
                    <a:pt x="0" y="92875"/>
                    <a:pt x="92875" y="0"/>
                    <a:pt x="207443" y="0"/>
                  </a:cubicBezTo>
                  <a:lnTo>
                    <a:pt x="2522915" y="0"/>
                  </a:lnTo>
                  <a:cubicBezTo>
                    <a:pt x="2637483" y="0"/>
                    <a:pt x="2730358" y="92875"/>
                    <a:pt x="2730358" y="207443"/>
                  </a:cubicBezTo>
                  <a:lnTo>
                    <a:pt x="2730358" y="1037188"/>
                  </a:lnTo>
                  <a:cubicBezTo>
                    <a:pt x="2730358" y="1151756"/>
                    <a:pt x="2637483" y="1244631"/>
                    <a:pt x="2522915" y="1244631"/>
                  </a:cubicBezTo>
                  <a:lnTo>
                    <a:pt x="207443" y="1244631"/>
                  </a:lnTo>
                  <a:cubicBezTo>
                    <a:pt x="92875" y="1244631"/>
                    <a:pt x="0" y="1151756"/>
                    <a:pt x="0" y="1037188"/>
                  </a:cubicBezTo>
                  <a:lnTo>
                    <a:pt x="0" y="2074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6958" tIns="98858" rIns="136958" bIns="98858" numCol="1" spcCol="1270" anchor="ctr" anchorCtr="0">
              <a:noAutofit/>
            </a:bodyPr>
            <a:lstStyle/>
            <a:p>
              <a:pPr lvl="0" algn="ctr" defTabSz="889000">
                <a:lnSpc>
                  <a:spcPct val="90000"/>
                </a:lnSpc>
                <a:spcBef>
                  <a:spcPct val="0"/>
                </a:spcBef>
                <a:spcAft>
                  <a:spcPct val="35000"/>
                </a:spcAft>
              </a:pPr>
              <a:r>
                <a:rPr lang="it-IT" sz="2400" b="1" kern="1200" dirty="0" smtClean="0">
                  <a:solidFill>
                    <a:schemeClr val="tx1"/>
                  </a:solidFill>
                </a:rPr>
                <a:t>Incentivi concessi</a:t>
              </a:r>
              <a:endParaRPr lang="it-IT" sz="2400" b="1" kern="1200" dirty="0">
                <a:solidFill>
                  <a:schemeClr val="tx1"/>
                </a:solidFill>
              </a:endParaRPr>
            </a:p>
          </p:txBody>
        </p:sp>
      </p:grpSp>
      <p:grpSp>
        <p:nvGrpSpPr>
          <p:cNvPr id="16" name="Gruppo 15"/>
          <p:cNvGrpSpPr/>
          <p:nvPr/>
        </p:nvGrpSpPr>
        <p:grpSpPr>
          <a:xfrm>
            <a:off x="495699" y="3722721"/>
            <a:ext cx="4825331" cy="833191"/>
            <a:chOff x="2155601" y="5469436"/>
            <a:chExt cx="4825331" cy="833191"/>
          </a:xfrm>
        </p:grpSpPr>
        <p:sp>
          <p:nvSpPr>
            <p:cNvPr id="8" name="Figura a mano libera 7"/>
            <p:cNvSpPr/>
            <p:nvPr/>
          </p:nvSpPr>
          <p:spPr>
            <a:xfrm>
              <a:off x="4078562" y="5624080"/>
              <a:ext cx="2902370" cy="523903"/>
            </a:xfrm>
            <a:custGeom>
              <a:avLst/>
              <a:gdLst>
                <a:gd name="connsiteX0" fmla="*/ 165954 w 995704"/>
                <a:gd name="connsiteY0" fmla="*/ 0 h 4853969"/>
                <a:gd name="connsiteX1" fmla="*/ 829750 w 995704"/>
                <a:gd name="connsiteY1" fmla="*/ 0 h 4853969"/>
                <a:gd name="connsiteX2" fmla="*/ 995704 w 995704"/>
                <a:gd name="connsiteY2" fmla="*/ 165954 h 4853969"/>
                <a:gd name="connsiteX3" fmla="*/ 995704 w 995704"/>
                <a:gd name="connsiteY3" fmla="*/ 4853969 h 4853969"/>
                <a:gd name="connsiteX4" fmla="*/ 995704 w 995704"/>
                <a:gd name="connsiteY4" fmla="*/ 4853969 h 4853969"/>
                <a:gd name="connsiteX5" fmla="*/ 0 w 995704"/>
                <a:gd name="connsiteY5" fmla="*/ 4853969 h 4853969"/>
                <a:gd name="connsiteX6" fmla="*/ 0 w 995704"/>
                <a:gd name="connsiteY6" fmla="*/ 4853969 h 4853969"/>
                <a:gd name="connsiteX7" fmla="*/ 0 w 995704"/>
                <a:gd name="connsiteY7" fmla="*/ 165954 h 4853969"/>
                <a:gd name="connsiteX8" fmla="*/ 165954 w 995704"/>
                <a:gd name="connsiteY8" fmla="*/ 0 h 4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704" h="4853969">
                  <a:moveTo>
                    <a:pt x="995704" y="809013"/>
                  </a:moveTo>
                  <a:lnTo>
                    <a:pt x="995704" y="4044956"/>
                  </a:lnTo>
                  <a:cubicBezTo>
                    <a:pt x="995704" y="4491761"/>
                    <a:pt x="980463" y="4853967"/>
                    <a:pt x="961661" y="4853967"/>
                  </a:cubicBezTo>
                  <a:lnTo>
                    <a:pt x="0" y="4853967"/>
                  </a:lnTo>
                  <a:lnTo>
                    <a:pt x="0" y="4853967"/>
                  </a:lnTo>
                  <a:lnTo>
                    <a:pt x="0" y="2"/>
                  </a:lnTo>
                  <a:lnTo>
                    <a:pt x="0" y="2"/>
                  </a:lnTo>
                  <a:lnTo>
                    <a:pt x="961661" y="2"/>
                  </a:lnTo>
                  <a:cubicBezTo>
                    <a:pt x="980463" y="2"/>
                    <a:pt x="995704" y="362208"/>
                    <a:pt x="995704" y="809013"/>
                  </a:cubicBezTo>
                  <a:close/>
                </a:path>
              </a:pathLst>
            </a:custGeom>
            <a:solidFill>
              <a:schemeClr val="accent6">
                <a:lumMod val="60000"/>
                <a:lumOff val="40000"/>
                <a:alpha val="90000"/>
              </a:schemeClr>
            </a:solidFill>
            <a:ln>
              <a:solidFill>
                <a:schemeClr val="accent6">
                  <a:lumMod val="50000"/>
                  <a:alpha val="90000"/>
                </a:schemeClr>
              </a:solidFill>
            </a:ln>
          </p:spPr>
          <p:style>
            <a:lnRef idx="2">
              <a:schemeClr val="accent5">
                <a:tint val="40000"/>
                <a:alpha val="90000"/>
                <a:hueOff val="-10740482"/>
                <a:satOff val="48253"/>
                <a:lumOff val="3317"/>
                <a:alphaOff val="0"/>
              </a:schemeClr>
            </a:lnRef>
            <a:fillRef idx="1">
              <a:schemeClr val="accent5">
                <a:tint val="40000"/>
                <a:alpha val="90000"/>
                <a:hueOff val="-10740482"/>
                <a:satOff val="48253"/>
                <a:lumOff val="3317"/>
                <a:alphaOff val="0"/>
              </a:schemeClr>
            </a:fillRef>
            <a:effectRef idx="0">
              <a:schemeClr val="accent5">
                <a:tint val="40000"/>
                <a:alpha val="90000"/>
                <a:hueOff val="-10740482"/>
                <a:satOff val="48253"/>
                <a:lumOff val="3317"/>
                <a:alphaOff val="0"/>
              </a:schemeClr>
            </a:effectRef>
            <a:fontRef idx="minor">
              <a:schemeClr val="dk1">
                <a:hueOff val="0"/>
                <a:satOff val="0"/>
                <a:lumOff val="0"/>
                <a:alphaOff val="0"/>
              </a:schemeClr>
            </a:fontRef>
          </p:style>
          <p:txBody>
            <a:bodyPr spcFirstLastPara="0" vert="horz" wrap="square" lIns="190501" tIns="143856" rIns="239106" bIns="143857" numCol="1" spcCol="1270" anchor="ctr" anchorCtr="0">
              <a:noAutofit/>
            </a:bodyPr>
            <a:lstStyle/>
            <a:p>
              <a:pPr marL="0" lvl="1" algn="l" defTabSz="2222500">
                <a:lnSpc>
                  <a:spcPct val="90000"/>
                </a:lnSpc>
                <a:spcBef>
                  <a:spcPct val="0"/>
                </a:spcBef>
                <a:spcAft>
                  <a:spcPct val="15000"/>
                </a:spcAft>
              </a:pPr>
              <a:r>
                <a:rPr lang="it-IT" sz="4000" dirty="0" smtClean="0"/>
                <a:t>1,15 </a:t>
              </a:r>
              <a:r>
                <a:rPr lang="it-IT" sz="4000" dirty="0" err="1" smtClean="0"/>
                <a:t>mld</a:t>
              </a:r>
              <a:r>
                <a:rPr lang="it-IT" sz="4000" dirty="0" smtClean="0"/>
                <a:t> </a:t>
              </a:r>
              <a:r>
                <a:rPr lang="it-IT" sz="4000" kern="1200" dirty="0" smtClean="0"/>
                <a:t>€</a:t>
              </a:r>
            </a:p>
          </p:txBody>
        </p:sp>
        <p:sp>
          <p:nvSpPr>
            <p:cNvPr id="9" name="Figura a mano libera 8"/>
            <p:cNvSpPr/>
            <p:nvPr/>
          </p:nvSpPr>
          <p:spPr>
            <a:xfrm>
              <a:off x="2155601" y="5469436"/>
              <a:ext cx="1922959" cy="833191"/>
            </a:xfrm>
            <a:custGeom>
              <a:avLst/>
              <a:gdLst>
                <a:gd name="connsiteX0" fmla="*/ 0 w 2730358"/>
                <a:gd name="connsiteY0" fmla="*/ 207443 h 1244631"/>
                <a:gd name="connsiteX1" fmla="*/ 207443 w 2730358"/>
                <a:gd name="connsiteY1" fmla="*/ 0 h 1244631"/>
                <a:gd name="connsiteX2" fmla="*/ 2522915 w 2730358"/>
                <a:gd name="connsiteY2" fmla="*/ 0 h 1244631"/>
                <a:gd name="connsiteX3" fmla="*/ 2730358 w 2730358"/>
                <a:gd name="connsiteY3" fmla="*/ 207443 h 1244631"/>
                <a:gd name="connsiteX4" fmla="*/ 2730358 w 2730358"/>
                <a:gd name="connsiteY4" fmla="*/ 1037188 h 1244631"/>
                <a:gd name="connsiteX5" fmla="*/ 2522915 w 2730358"/>
                <a:gd name="connsiteY5" fmla="*/ 1244631 h 1244631"/>
                <a:gd name="connsiteX6" fmla="*/ 207443 w 2730358"/>
                <a:gd name="connsiteY6" fmla="*/ 1244631 h 1244631"/>
                <a:gd name="connsiteX7" fmla="*/ 0 w 2730358"/>
                <a:gd name="connsiteY7" fmla="*/ 1037188 h 1244631"/>
                <a:gd name="connsiteX8" fmla="*/ 0 w 2730358"/>
                <a:gd name="connsiteY8" fmla="*/ 207443 h 124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30358" h="1244631">
                  <a:moveTo>
                    <a:pt x="0" y="207443"/>
                  </a:moveTo>
                  <a:cubicBezTo>
                    <a:pt x="0" y="92875"/>
                    <a:pt x="92875" y="0"/>
                    <a:pt x="207443" y="0"/>
                  </a:cubicBezTo>
                  <a:lnTo>
                    <a:pt x="2522915" y="0"/>
                  </a:lnTo>
                  <a:cubicBezTo>
                    <a:pt x="2637483" y="0"/>
                    <a:pt x="2730358" y="92875"/>
                    <a:pt x="2730358" y="207443"/>
                  </a:cubicBezTo>
                  <a:lnTo>
                    <a:pt x="2730358" y="1037188"/>
                  </a:lnTo>
                  <a:cubicBezTo>
                    <a:pt x="2730358" y="1151756"/>
                    <a:pt x="2637483" y="1244631"/>
                    <a:pt x="2522915" y="1244631"/>
                  </a:cubicBezTo>
                  <a:lnTo>
                    <a:pt x="207443" y="1244631"/>
                  </a:lnTo>
                  <a:cubicBezTo>
                    <a:pt x="92875" y="1244631"/>
                    <a:pt x="0" y="1151756"/>
                    <a:pt x="0" y="1037188"/>
                  </a:cubicBezTo>
                  <a:lnTo>
                    <a:pt x="0" y="207443"/>
                  </a:lnTo>
                  <a:close/>
                </a:path>
              </a:pathLst>
            </a:custGeom>
            <a:solidFill>
              <a:schemeClr val="accent6"/>
            </a:solidFill>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136958" tIns="98858" rIns="136958" bIns="98858" numCol="1" spcCol="1270" anchor="ctr" anchorCtr="0">
              <a:noAutofit/>
            </a:bodyPr>
            <a:lstStyle/>
            <a:p>
              <a:pPr lvl="0" algn="ctr" defTabSz="889000">
                <a:lnSpc>
                  <a:spcPct val="90000"/>
                </a:lnSpc>
                <a:spcBef>
                  <a:spcPct val="0"/>
                </a:spcBef>
                <a:spcAft>
                  <a:spcPct val="35000"/>
                </a:spcAft>
              </a:pPr>
              <a:r>
                <a:rPr lang="it-IT" sz="2400" b="1" kern="1200" dirty="0" smtClean="0">
                  <a:solidFill>
                    <a:schemeClr val="tx1"/>
                  </a:solidFill>
                </a:rPr>
                <a:t>Investimenti attivati</a:t>
              </a:r>
              <a:endParaRPr lang="it-IT" sz="2400" b="1" kern="1200" dirty="0">
                <a:solidFill>
                  <a:schemeClr val="tx1"/>
                </a:solidFill>
              </a:endParaRPr>
            </a:p>
          </p:txBody>
        </p:sp>
      </p:grpSp>
      <p:sp>
        <p:nvSpPr>
          <p:cNvPr id="10" name="Rettangolo arrotondato 9"/>
          <p:cNvSpPr/>
          <p:nvPr/>
        </p:nvSpPr>
        <p:spPr>
          <a:xfrm>
            <a:off x="2418659" y="911995"/>
            <a:ext cx="4770082" cy="1682505"/>
          </a:xfrm>
          <a:prstGeom prst="roundRect">
            <a:avLst/>
          </a:prstGeom>
          <a:solidFill>
            <a:srgbClr val="99FFCC">
              <a:alpha val="89804"/>
            </a:srgbClr>
          </a:solidFill>
          <a:ln>
            <a:solidFill>
              <a:srgbClr val="006600">
                <a:alpha val="90000"/>
              </a:srgbClr>
            </a:solidFill>
          </a:ln>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90501" tIns="143856" rIns="239106" bIns="143857" numCol="1" spcCol="1270" anchor="ctr" anchorCtr="0">
            <a:noAutofit/>
          </a:bodyPr>
          <a:lstStyle/>
          <a:p>
            <a:pPr marL="0" lvl="1" algn="l" defTabSz="2222500">
              <a:spcBef>
                <a:spcPts val="400"/>
              </a:spcBef>
              <a:spcAft>
                <a:spcPts val="400"/>
              </a:spcAft>
            </a:pPr>
            <a:r>
              <a:rPr lang="it-IT" sz="2800" dirty="0" smtClean="0"/>
              <a:t>Misure attivate:</a:t>
            </a:r>
          </a:p>
          <a:p>
            <a:pPr marL="0" lvl="1" algn="l" defTabSz="2222500">
              <a:spcBef>
                <a:spcPts val="400"/>
              </a:spcBef>
              <a:spcAft>
                <a:spcPts val="400"/>
              </a:spcAft>
            </a:pPr>
            <a:r>
              <a:rPr lang="it-IT" sz="2000" b="1" dirty="0" smtClean="0">
                <a:solidFill>
                  <a:srgbClr val="006600"/>
                </a:solidFill>
              </a:rPr>
              <a:t>[19] </a:t>
            </a:r>
            <a:r>
              <a:rPr lang="it-IT" sz="2000" dirty="0" smtClean="0"/>
              <a:t>Commercio e reti distributive</a:t>
            </a:r>
          </a:p>
          <a:p>
            <a:pPr marL="0" lvl="1" algn="l" defTabSz="2222500">
              <a:spcBef>
                <a:spcPts val="400"/>
              </a:spcBef>
              <a:spcAft>
                <a:spcPts val="400"/>
              </a:spcAft>
            </a:pPr>
            <a:r>
              <a:rPr lang="it-IT" sz="2000" b="1" dirty="0" smtClean="0">
                <a:solidFill>
                  <a:srgbClr val="006600"/>
                </a:solidFill>
              </a:rPr>
              <a:t>[14] </a:t>
            </a:r>
            <a:r>
              <a:rPr lang="it-IT" sz="2000" dirty="0" smtClean="0"/>
              <a:t>Turismo e attrattività integrata</a:t>
            </a:r>
          </a:p>
          <a:p>
            <a:pPr marL="0" lvl="1" defTabSz="2222500">
              <a:spcBef>
                <a:spcPts val="400"/>
              </a:spcBef>
              <a:spcAft>
                <a:spcPts val="400"/>
              </a:spcAft>
            </a:pPr>
            <a:r>
              <a:rPr lang="it-IT" sz="2000" b="1" dirty="0" smtClean="0">
                <a:solidFill>
                  <a:srgbClr val="006600"/>
                </a:solidFill>
              </a:rPr>
              <a:t>[25]</a:t>
            </a:r>
            <a:r>
              <a:rPr lang="it-IT" sz="2000" dirty="0" smtClean="0"/>
              <a:t> Attività produttive, terziario, export</a:t>
            </a:r>
            <a:endParaRPr lang="it-IT" sz="2000" kern="1200" dirty="0"/>
          </a:p>
        </p:txBody>
      </p:sp>
      <p:sp>
        <p:nvSpPr>
          <p:cNvPr id="11" name="Figura a mano libera 10"/>
          <p:cNvSpPr/>
          <p:nvPr/>
        </p:nvSpPr>
        <p:spPr>
          <a:xfrm>
            <a:off x="495699" y="841367"/>
            <a:ext cx="2023765" cy="833191"/>
          </a:xfrm>
          <a:custGeom>
            <a:avLst/>
            <a:gdLst>
              <a:gd name="connsiteX0" fmla="*/ 0 w 2730358"/>
              <a:gd name="connsiteY0" fmla="*/ 207443 h 1244631"/>
              <a:gd name="connsiteX1" fmla="*/ 207443 w 2730358"/>
              <a:gd name="connsiteY1" fmla="*/ 0 h 1244631"/>
              <a:gd name="connsiteX2" fmla="*/ 2522915 w 2730358"/>
              <a:gd name="connsiteY2" fmla="*/ 0 h 1244631"/>
              <a:gd name="connsiteX3" fmla="*/ 2730358 w 2730358"/>
              <a:gd name="connsiteY3" fmla="*/ 207443 h 1244631"/>
              <a:gd name="connsiteX4" fmla="*/ 2730358 w 2730358"/>
              <a:gd name="connsiteY4" fmla="*/ 1037188 h 1244631"/>
              <a:gd name="connsiteX5" fmla="*/ 2522915 w 2730358"/>
              <a:gd name="connsiteY5" fmla="*/ 1244631 h 1244631"/>
              <a:gd name="connsiteX6" fmla="*/ 207443 w 2730358"/>
              <a:gd name="connsiteY6" fmla="*/ 1244631 h 1244631"/>
              <a:gd name="connsiteX7" fmla="*/ 0 w 2730358"/>
              <a:gd name="connsiteY7" fmla="*/ 1037188 h 1244631"/>
              <a:gd name="connsiteX8" fmla="*/ 0 w 2730358"/>
              <a:gd name="connsiteY8" fmla="*/ 207443 h 124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30358" h="1244631">
                <a:moveTo>
                  <a:pt x="0" y="207443"/>
                </a:moveTo>
                <a:cubicBezTo>
                  <a:pt x="0" y="92875"/>
                  <a:pt x="92875" y="0"/>
                  <a:pt x="207443" y="0"/>
                </a:cubicBezTo>
                <a:lnTo>
                  <a:pt x="2522915" y="0"/>
                </a:lnTo>
                <a:cubicBezTo>
                  <a:pt x="2637483" y="0"/>
                  <a:pt x="2730358" y="92875"/>
                  <a:pt x="2730358" y="207443"/>
                </a:cubicBezTo>
                <a:lnTo>
                  <a:pt x="2730358" y="1037188"/>
                </a:lnTo>
                <a:cubicBezTo>
                  <a:pt x="2730358" y="1151756"/>
                  <a:pt x="2637483" y="1244631"/>
                  <a:pt x="2522915" y="1244631"/>
                </a:cubicBezTo>
                <a:lnTo>
                  <a:pt x="207443" y="1244631"/>
                </a:lnTo>
                <a:cubicBezTo>
                  <a:pt x="92875" y="1244631"/>
                  <a:pt x="0" y="1151756"/>
                  <a:pt x="0" y="1037188"/>
                </a:cubicBezTo>
                <a:lnTo>
                  <a:pt x="0" y="207443"/>
                </a:lnTo>
                <a:close/>
              </a:path>
            </a:pathLst>
          </a:custGeom>
          <a:solidFill>
            <a:srgbClr val="00660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6958" tIns="98858" rIns="136958" bIns="98858" numCol="1" spcCol="1270" anchor="ctr" anchorCtr="0">
            <a:noAutofit/>
          </a:bodyPr>
          <a:lstStyle/>
          <a:p>
            <a:pPr lvl="0" algn="ctr" defTabSz="889000">
              <a:lnSpc>
                <a:spcPct val="90000"/>
              </a:lnSpc>
              <a:spcBef>
                <a:spcPct val="0"/>
              </a:spcBef>
              <a:spcAft>
                <a:spcPct val="35000"/>
              </a:spcAft>
            </a:pPr>
            <a:r>
              <a:rPr lang="it-IT" sz="4000" b="1" dirty="0" smtClean="0">
                <a:solidFill>
                  <a:schemeClr val="bg1"/>
                </a:solidFill>
              </a:rPr>
              <a:t>58</a:t>
            </a:r>
            <a:endParaRPr lang="it-IT" sz="4000" b="1" kern="1200" dirty="0">
              <a:solidFill>
                <a:schemeClr val="bg1"/>
              </a:solidFill>
            </a:endParaRPr>
          </a:p>
        </p:txBody>
      </p:sp>
      <p:graphicFrame>
        <p:nvGraphicFramePr>
          <p:cNvPr id="13" name="Tabella 12"/>
          <p:cNvGraphicFramePr>
            <a:graphicFrameLocks noGrp="1"/>
          </p:cNvGraphicFramePr>
          <p:nvPr>
            <p:extLst>
              <p:ext uri="{D42A27DB-BD31-4B8C-83A1-F6EECF244321}">
                <p14:modId xmlns:p14="http://schemas.microsoft.com/office/powerpoint/2010/main" val="2207009133"/>
              </p:ext>
            </p:extLst>
          </p:nvPr>
        </p:nvGraphicFramePr>
        <p:xfrm>
          <a:off x="1527243" y="4634648"/>
          <a:ext cx="7159557" cy="1744333"/>
        </p:xfrm>
        <a:graphic>
          <a:graphicData uri="http://schemas.openxmlformats.org/drawingml/2006/table">
            <a:tbl>
              <a:tblPr>
                <a:tableStyleId>{616DA210-FB5B-4158-B5E0-FEB733F419BA}</a:tableStyleId>
              </a:tblPr>
              <a:tblGrid>
                <a:gridCol w="3506692"/>
                <a:gridCol w="1860377"/>
                <a:gridCol w="1792488"/>
              </a:tblGrid>
              <a:tr h="575541">
                <a:tc>
                  <a:txBody>
                    <a:bodyPr/>
                    <a:lstStyle/>
                    <a:p>
                      <a:pPr algn="l" fontAlgn="b"/>
                      <a:r>
                        <a:rPr lang="it-IT" sz="1600" b="1" u="none" strike="noStrike" dirty="0">
                          <a:effectLst/>
                        </a:rPr>
                        <a:t> </a:t>
                      </a:r>
                      <a:endParaRPr lang="it-IT" sz="1600" b="1" i="0" u="none" strike="noStrike" dirty="0">
                        <a:solidFill>
                          <a:srgbClr val="000000"/>
                        </a:solidFill>
                        <a:effectLst/>
                        <a:latin typeface="Calibri" panose="020F0502020204030204" pitchFamily="34" charset="0"/>
                      </a:endParaRPr>
                    </a:p>
                  </a:txBody>
                  <a:tcPr marL="7620" marR="7620" marT="7620" marB="0" anchor="b">
                    <a:solidFill>
                      <a:schemeClr val="bg1"/>
                    </a:solidFill>
                  </a:tcPr>
                </a:tc>
                <a:tc>
                  <a:txBody>
                    <a:bodyPr/>
                    <a:lstStyle/>
                    <a:p>
                      <a:pPr algn="ctr" fontAlgn="b"/>
                      <a:r>
                        <a:rPr lang="it-IT" sz="1600" b="1" u="none" strike="noStrike" dirty="0" smtClean="0">
                          <a:effectLst/>
                        </a:rPr>
                        <a:t>Incentivi</a:t>
                      </a:r>
                    </a:p>
                    <a:p>
                      <a:pPr algn="ctr" fontAlgn="b"/>
                      <a:r>
                        <a:rPr lang="it-IT" sz="1600" b="1" u="none" strike="noStrike" dirty="0" smtClean="0">
                          <a:effectLst/>
                        </a:rPr>
                        <a:t>Concessi (mln €)</a:t>
                      </a:r>
                      <a:endParaRPr lang="it-IT" sz="1600" b="1" i="0" u="none" strike="noStrike" dirty="0">
                        <a:solidFill>
                          <a:srgbClr val="000000"/>
                        </a:solidFill>
                        <a:effectLst/>
                        <a:latin typeface="Calibri" panose="020F0502020204030204" pitchFamily="34" charset="0"/>
                      </a:endParaRPr>
                    </a:p>
                  </a:txBody>
                  <a:tcPr marL="7620" marR="7620" marT="7620" marB="0" anchor="b">
                    <a:solidFill>
                      <a:schemeClr val="accent5">
                        <a:lumMod val="60000"/>
                        <a:lumOff val="40000"/>
                      </a:schemeClr>
                    </a:solidFill>
                  </a:tcPr>
                </a:tc>
                <a:tc>
                  <a:txBody>
                    <a:bodyPr/>
                    <a:lstStyle/>
                    <a:p>
                      <a:pPr algn="ctr" fontAlgn="b"/>
                      <a:r>
                        <a:rPr lang="it-IT" sz="1600" b="1" u="none" strike="noStrike" dirty="0" smtClean="0">
                          <a:effectLst/>
                        </a:rPr>
                        <a:t>Investimenti</a:t>
                      </a:r>
                    </a:p>
                    <a:p>
                      <a:pPr algn="ctr" fontAlgn="b"/>
                      <a:r>
                        <a:rPr lang="it-IT" sz="1600" b="1" u="none" strike="noStrike" dirty="0" smtClean="0">
                          <a:effectLst/>
                        </a:rPr>
                        <a:t>Attivati (mln €)</a:t>
                      </a:r>
                      <a:endParaRPr lang="it-IT" sz="16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r>
              <a:tr h="292198">
                <a:tc>
                  <a:txBody>
                    <a:bodyPr/>
                    <a:lstStyle/>
                    <a:p>
                      <a:pPr algn="l" fontAlgn="ctr"/>
                      <a:r>
                        <a:rPr lang="it-IT" sz="1600" b="1" u="none" strike="noStrike">
                          <a:effectLst/>
                        </a:rPr>
                        <a:t>Commercio e reti distributive</a:t>
                      </a:r>
                      <a:endParaRPr lang="it-IT" sz="1600" b="1" i="0" u="none" strike="noStrike">
                        <a:solidFill>
                          <a:srgbClr val="000000"/>
                        </a:solidFill>
                        <a:effectLst/>
                        <a:latin typeface="Calibri" panose="020F0502020204030204" pitchFamily="34" charset="0"/>
                      </a:endParaRPr>
                    </a:p>
                  </a:txBody>
                  <a:tcPr marL="7620" marR="7620" marT="7620" marB="0" anchor="ctr">
                    <a:solidFill>
                      <a:schemeClr val="bg1"/>
                    </a:solidFill>
                  </a:tcPr>
                </a:tc>
                <a:tc>
                  <a:txBody>
                    <a:bodyPr/>
                    <a:lstStyle/>
                    <a:p>
                      <a:pPr algn="ctr" fontAlgn="ctr"/>
                      <a:r>
                        <a:rPr lang="it-IT" sz="1600" b="0" i="0" u="none" strike="noStrike" dirty="0" smtClean="0">
                          <a:solidFill>
                            <a:srgbClr val="000000"/>
                          </a:solidFill>
                          <a:effectLst/>
                          <a:latin typeface="Calibri" panose="020F0502020204030204" pitchFamily="34" charset="0"/>
                        </a:rPr>
                        <a:t>72,5 </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5">
                        <a:lumMod val="60000"/>
                        <a:lumOff val="40000"/>
                      </a:schemeClr>
                    </a:solidFill>
                  </a:tcPr>
                </a:tc>
                <a:tc>
                  <a:txBody>
                    <a:bodyPr/>
                    <a:lstStyle/>
                    <a:p>
                      <a:pPr algn="ctr" fontAlgn="ctr"/>
                      <a:r>
                        <a:rPr lang="it-IT" sz="1600" b="0" i="0" u="none" strike="noStrike" dirty="0" smtClean="0">
                          <a:solidFill>
                            <a:srgbClr val="000000"/>
                          </a:solidFill>
                          <a:effectLst/>
                          <a:latin typeface="Calibri" panose="020F0502020204030204" pitchFamily="34" charset="0"/>
                        </a:rPr>
                        <a:t>136.6 </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6">
                        <a:lumMod val="60000"/>
                        <a:lumOff val="40000"/>
                      </a:schemeClr>
                    </a:solidFill>
                  </a:tcPr>
                </a:tc>
              </a:tr>
              <a:tr h="292198">
                <a:tc>
                  <a:txBody>
                    <a:bodyPr/>
                    <a:lstStyle/>
                    <a:p>
                      <a:pPr algn="l" fontAlgn="b"/>
                      <a:r>
                        <a:rPr lang="it-IT" sz="1600" b="1" u="none" strike="noStrike">
                          <a:effectLst/>
                        </a:rPr>
                        <a:t>Turismo e attrattività integrata </a:t>
                      </a:r>
                      <a:endParaRPr lang="it-IT" sz="1600" b="1" i="0" u="none" strike="noStrike">
                        <a:solidFill>
                          <a:srgbClr val="000000"/>
                        </a:solidFill>
                        <a:effectLst/>
                        <a:latin typeface="Calibri" panose="020F0502020204030204" pitchFamily="34" charset="0"/>
                      </a:endParaRPr>
                    </a:p>
                  </a:txBody>
                  <a:tcPr marL="7620" marR="7620" marT="7620" marB="0" anchor="b">
                    <a:solidFill>
                      <a:schemeClr val="bg1"/>
                    </a:solidFill>
                  </a:tcPr>
                </a:tc>
                <a:tc>
                  <a:txBody>
                    <a:bodyPr/>
                    <a:lstStyle/>
                    <a:p>
                      <a:pPr algn="ctr" fontAlgn="ctr"/>
                      <a:r>
                        <a:rPr lang="it-IT" sz="1600" b="0" i="0" u="none" strike="noStrike" dirty="0" smtClean="0">
                          <a:solidFill>
                            <a:srgbClr val="000000"/>
                          </a:solidFill>
                          <a:effectLst/>
                          <a:latin typeface="Calibri" panose="020F0502020204030204" pitchFamily="34" charset="0"/>
                        </a:rPr>
                        <a:t>35.2 </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5">
                        <a:lumMod val="60000"/>
                        <a:lumOff val="40000"/>
                      </a:schemeClr>
                    </a:solidFill>
                  </a:tcPr>
                </a:tc>
                <a:tc>
                  <a:txBody>
                    <a:bodyPr/>
                    <a:lstStyle/>
                    <a:p>
                      <a:pPr algn="ctr" fontAlgn="ctr"/>
                      <a:r>
                        <a:rPr lang="it-IT" sz="1600" b="0" i="0" u="none" strike="noStrike" dirty="0" smtClean="0">
                          <a:solidFill>
                            <a:srgbClr val="000000"/>
                          </a:solidFill>
                          <a:effectLst/>
                          <a:latin typeface="Calibri" panose="020F0502020204030204" pitchFamily="34" charset="0"/>
                        </a:rPr>
                        <a:t>33,0 </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6">
                        <a:lumMod val="60000"/>
                        <a:lumOff val="40000"/>
                      </a:schemeClr>
                    </a:solidFill>
                  </a:tcPr>
                </a:tc>
              </a:tr>
              <a:tr h="292198">
                <a:tc>
                  <a:txBody>
                    <a:bodyPr/>
                    <a:lstStyle/>
                    <a:p>
                      <a:pPr algn="l" fontAlgn="b"/>
                      <a:r>
                        <a:rPr lang="it-IT" sz="1600" b="1" u="none" strike="noStrike" dirty="0" smtClean="0">
                          <a:effectLst/>
                        </a:rPr>
                        <a:t>Attività produttive, terziario, export</a:t>
                      </a:r>
                      <a:endParaRPr lang="it-IT" sz="1600" b="1" u="none" strike="noStrike" dirty="0">
                        <a:effectLst/>
                      </a:endParaRPr>
                    </a:p>
                  </a:txBody>
                  <a:tcPr marL="7620" marR="7620" marT="7620" marB="0" anchor="b">
                    <a:solidFill>
                      <a:schemeClr val="bg1"/>
                    </a:solidFill>
                  </a:tcPr>
                </a:tc>
                <a:tc>
                  <a:txBody>
                    <a:bodyPr/>
                    <a:lstStyle/>
                    <a:p>
                      <a:pPr algn="ctr" fontAlgn="ctr"/>
                      <a:r>
                        <a:rPr lang="it-IT" sz="1600" b="0" i="0" u="none" strike="noStrike" dirty="0" smtClean="0">
                          <a:solidFill>
                            <a:srgbClr val="000000"/>
                          </a:solidFill>
                          <a:effectLst/>
                          <a:latin typeface="Calibri" panose="020F0502020204030204" pitchFamily="34" charset="0"/>
                        </a:rPr>
                        <a:t>509.9 </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5">
                        <a:lumMod val="60000"/>
                        <a:lumOff val="40000"/>
                      </a:schemeClr>
                    </a:solidFill>
                  </a:tcPr>
                </a:tc>
                <a:tc>
                  <a:txBody>
                    <a:bodyPr/>
                    <a:lstStyle/>
                    <a:p>
                      <a:pPr algn="ctr" fontAlgn="ctr"/>
                      <a:r>
                        <a:rPr lang="it-IT" sz="1600" b="0" i="0" u="none" strike="noStrike" dirty="0" smtClean="0">
                          <a:solidFill>
                            <a:srgbClr val="000000"/>
                          </a:solidFill>
                          <a:effectLst/>
                          <a:latin typeface="Calibri" panose="020F0502020204030204" pitchFamily="34" charset="0"/>
                        </a:rPr>
                        <a:t>983,4</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6">
                        <a:lumMod val="60000"/>
                        <a:lumOff val="40000"/>
                      </a:schemeClr>
                    </a:solidFill>
                  </a:tcPr>
                </a:tc>
              </a:tr>
              <a:tr h="292198">
                <a:tc>
                  <a:txBody>
                    <a:bodyPr/>
                    <a:lstStyle/>
                    <a:p>
                      <a:pPr algn="l" fontAlgn="b"/>
                      <a:r>
                        <a:rPr lang="it-IT" sz="1600" b="1" u="none" strike="noStrike" dirty="0">
                          <a:effectLst/>
                        </a:rPr>
                        <a:t>Totale</a:t>
                      </a:r>
                      <a:endParaRPr lang="it-IT" sz="1600" b="1" i="0" u="none" strike="noStrike" dirty="0">
                        <a:solidFill>
                          <a:srgbClr val="000000"/>
                        </a:solidFill>
                        <a:effectLst/>
                        <a:latin typeface="Calibri" panose="020F0502020204030204" pitchFamily="34" charset="0"/>
                      </a:endParaRPr>
                    </a:p>
                  </a:txBody>
                  <a:tcPr marL="7620" marR="7620" marT="7620" marB="0" anchor="b">
                    <a:solidFill>
                      <a:schemeClr val="bg1"/>
                    </a:solidFill>
                  </a:tcPr>
                </a:tc>
                <a:tc>
                  <a:txBody>
                    <a:bodyPr/>
                    <a:lstStyle/>
                    <a:p>
                      <a:pPr algn="ctr" fontAlgn="ctr"/>
                      <a:r>
                        <a:rPr lang="it-IT" sz="1600" b="1" i="0" u="none" strike="noStrike" dirty="0" smtClean="0">
                          <a:solidFill>
                            <a:srgbClr val="000000"/>
                          </a:solidFill>
                          <a:effectLst/>
                          <a:latin typeface="Calibri" panose="020F0502020204030204" pitchFamily="34" charset="0"/>
                        </a:rPr>
                        <a:t>617,6 </a:t>
                      </a:r>
                      <a:endParaRPr lang="it-IT" sz="1600" b="1" i="0" u="none" strike="noStrike" dirty="0">
                        <a:solidFill>
                          <a:srgbClr val="000000"/>
                        </a:solidFill>
                        <a:effectLst/>
                        <a:latin typeface="Calibri" panose="020F0502020204030204" pitchFamily="34" charset="0"/>
                      </a:endParaRPr>
                    </a:p>
                  </a:txBody>
                  <a:tcPr marL="7620" marR="7620" marT="7620" marB="0" anchor="ctr">
                    <a:solidFill>
                      <a:schemeClr val="accent5">
                        <a:lumMod val="60000"/>
                        <a:lumOff val="40000"/>
                      </a:schemeClr>
                    </a:solidFill>
                  </a:tcPr>
                </a:tc>
                <a:tc>
                  <a:txBody>
                    <a:bodyPr/>
                    <a:lstStyle/>
                    <a:p>
                      <a:pPr algn="ctr" fontAlgn="ctr"/>
                      <a:r>
                        <a:rPr lang="it-IT" sz="1600" b="1" i="0" u="none" strike="noStrike" dirty="0">
                          <a:solidFill>
                            <a:srgbClr val="000000"/>
                          </a:solidFill>
                          <a:effectLst/>
                          <a:latin typeface="Calibri" panose="020F0502020204030204" pitchFamily="34" charset="0"/>
                        </a:rPr>
                        <a:t> </a:t>
                      </a:r>
                      <a:r>
                        <a:rPr lang="it-IT" sz="1600" b="1" i="0" u="none" strike="noStrike" dirty="0" smtClean="0">
                          <a:solidFill>
                            <a:srgbClr val="000000"/>
                          </a:solidFill>
                          <a:effectLst/>
                          <a:latin typeface="Calibri" panose="020F0502020204030204" pitchFamily="34" charset="0"/>
                        </a:rPr>
                        <a:t>1.153,0</a:t>
                      </a:r>
                      <a:endParaRPr lang="it-IT" sz="1600" b="1" i="0" u="none" strike="noStrike" dirty="0">
                        <a:solidFill>
                          <a:srgbClr val="000000"/>
                        </a:solidFill>
                        <a:effectLst/>
                        <a:latin typeface="Calibri" panose="020F0502020204030204" pitchFamily="34" charset="0"/>
                      </a:endParaRPr>
                    </a:p>
                  </a:txBody>
                  <a:tcPr marL="7620" marR="7620" marT="7620" marB="0" anchor="ctr">
                    <a:solidFill>
                      <a:schemeClr val="accent6">
                        <a:lumMod val="60000"/>
                        <a:lumOff val="40000"/>
                      </a:schemeClr>
                    </a:solidFill>
                  </a:tcPr>
                </a:tc>
              </a:tr>
            </a:tbl>
          </a:graphicData>
        </a:graphic>
      </p:graphicFrame>
      <p:sp>
        <p:nvSpPr>
          <p:cNvPr id="14" name="Titolo 3"/>
          <p:cNvSpPr txBox="1">
            <a:spLocks/>
          </p:cNvSpPr>
          <p:nvPr/>
        </p:nvSpPr>
        <p:spPr bwMode="auto">
          <a:xfrm>
            <a:off x="176211" y="63440"/>
            <a:ext cx="8791575" cy="40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1588"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r>
              <a:rPr lang="it-IT" sz="3200" b="1" dirty="0">
                <a:ln w="19050">
                  <a:noFill/>
                  <a:prstDash val="solid"/>
                </a:ln>
                <a:solidFill>
                  <a:srgbClr val="09882A"/>
                </a:solidFill>
                <a:latin typeface="+mn-lt"/>
                <a:ea typeface="+mn-ea"/>
              </a:rPr>
              <a:t>Dati complessivi – Incentivi</a:t>
            </a:r>
          </a:p>
        </p:txBody>
      </p:sp>
      <p:grpSp>
        <p:nvGrpSpPr>
          <p:cNvPr id="15" name="Gruppo 14"/>
          <p:cNvGrpSpPr/>
          <p:nvPr/>
        </p:nvGrpSpPr>
        <p:grpSpPr>
          <a:xfrm>
            <a:off x="-1" y="6426000"/>
            <a:ext cx="9144000" cy="432000"/>
            <a:chOff x="0" y="6439394"/>
            <a:chExt cx="9144000" cy="432000"/>
          </a:xfrm>
        </p:grpSpPr>
        <p:sp>
          <p:nvSpPr>
            <p:cNvPr id="18" name="Rettangolo 17"/>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18"/>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1" name="Segnaposto numero diapositiva 5"/>
          <p:cNvSpPr txBox="1">
            <a:spLocks/>
          </p:cNvSpPr>
          <p:nvPr/>
        </p:nvSpPr>
        <p:spPr>
          <a:xfrm>
            <a:off x="8459752" y="6378981"/>
            <a:ext cx="590600" cy="559940"/>
          </a:xfrm>
          <a:prstGeom prst="rect">
            <a:avLst/>
          </a:prstGeom>
        </p:spPr>
        <p:txBody>
          <a:bodyPr vert="horz" lIns="91440" tIns="45720" rIns="91440" bIns="45720" rtlCol="0" anchor="ctr"/>
          <a:lstStyle>
            <a:defPPr>
              <a:defRPr lang="it-IT"/>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a:defRPr/>
            </a:pPr>
            <a:r>
              <a:rPr lang="it-IT" sz="1400" b="1" dirty="0">
                <a:solidFill>
                  <a:schemeClr val="bg1"/>
                </a:solidFill>
              </a:rPr>
              <a:t>5</a:t>
            </a:r>
            <a:endParaRPr lang="it-IT" sz="1400" b="1" i="0" dirty="0">
              <a:solidFill>
                <a:schemeClr val="bg1"/>
              </a:solidFill>
            </a:endParaRPr>
          </a:p>
        </p:txBody>
      </p:sp>
    </p:spTree>
    <p:extLst>
      <p:ext uri="{BB962C8B-B14F-4D97-AF65-F5344CB8AC3E}">
        <p14:creationId xmlns:p14="http://schemas.microsoft.com/office/powerpoint/2010/main" val="1654815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a:xfrm>
            <a:off x="6553200" y="6549390"/>
            <a:ext cx="2133600" cy="365125"/>
          </a:xfrm>
        </p:spPr>
        <p:txBody>
          <a:bodyPr/>
          <a:lstStyle/>
          <a:p>
            <a:pPr algn="r"/>
            <a:fld id="{1AC7F88C-7891-CE41-B3D7-41159696F305}" type="slidenum">
              <a:rPr lang="en-US" sz="1400" smtClean="0">
                <a:solidFill>
                  <a:schemeClr val="bg1"/>
                </a:solidFill>
              </a:rPr>
              <a:pPr algn="r"/>
              <a:t>6</a:t>
            </a:fld>
            <a:endParaRPr lang="en-US" sz="1400">
              <a:solidFill>
                <a:schemeClr val="bg1"/>
              </a:solidFill>
            </a:endParaRPr>
          </a:p>
        </p:txBody>
      </p:sp>
      <p:sp>
        <p:nvSpPr>
          <p:cNvPr id="5" name="Rettangolo arrotondato 4"/>
          <p:cNvSpPr/>
          <p:nvPr/>
        </p:nvSpPr>
        <p:spPr>
          <a:xfrm>
            <a:off x="2123728" y="2305825"/>
            <a:ext cx="5324559" cy="1682505"/>
          </a:xfrm>
          <a:prstGeom prst="roundRect">
            <a:avLst/>
          </a:prstGeom>
          <a:solidFill>
            <a:srgbClr val="99FFCC">
              <a:alpha val="89804"/>
            </a:srgbClr>
          </a:solidFill>
          <a:ln>
            <a:solidFill>
              <a:srgbClr val="006600">
                <a:alpha val="90000"/>
              </a:srgbClr>
            </a:solidFill>
          </a:ln>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90501" tIns="143856" rIns="239106" bIns="143857" numCol="1" spcCol="1270" anchor="ctr" anchorCtr="0">
            <a:noAutofit/>
          </a:bodyPr>
          <a:lstStyle/>
          <a:p>
            <a:pPr marL="0" lvl="1" algn="l" defTabSz="2222500">
              <a:spcBef>
                <a:spcPts val="400"/>
              </a:spcBef>
              <a:spcAft>
                <a:spcPts val="400"/>
              </a:spcAft>
            </a:pPr>
            <a:r>
              <a:rPr lang="it-IT" sz="2800" dirty="0" smtClean="0"/>
              <a:t>Imprese beneficiarie:</a:t>
            </a:r>
          </a:p>
          <a:p>
            <a:pPr marL="0" lvl="1" algn="l" defTabSz="2222500">
              <a:spcBef>
                <a:spcPts val="400"/>
              </a:spcBef>
              <a:spcAft>
                <a:spcPts val="400"/>
              </a:spcAft>
            </a:pPr>
            <a:r>
              <a:rPr lang="it-IT" sz="2000" b="1" dirty="0" smtClean="0">
                <a:solidFill>
                  <a:srgbClr val="006600"/>
                </a:solidFill>
              </a:rPr>
              <a:t>[3.600] </a:t>
            </a:r>
            <a:r>
              <a:rPr lang="it-IT" sz="2000" dirty="0" smtClean="0"/>
              <a:t>Commercio e reti distributive</a:t>
            </a:r>
          </a:p>
          <a:p>
            <a:pPr marL="0" lvl="1" algn="l" defTabSz="2222500">
              <a:spcBef>
                <a:spcPts val="400"/>
              </a:spcBef>
              <a:spcAft>
                <a:spcPts val="400"/>
              </a:spcAft>
            </a:pPr>
            <a:r>
              <a:rPr lang="it-IT" sz="2000" b="1" dirty="0" smtClean="0">
                <a:solidFill>
                  <a:srgbClr val="006600"/>
                </a:solidFill>
              </a:rPr>
              <a:t>[500] </a:t>
            </a:r>
            <a:r>
              <a:rPr lang="it-IT" sz="2000" dirty="0" smtClean="0"/>
              <a:t>Turismo e attrattività integrata</a:t>
            </a:r>
          </a:p>
          <a:p>
            <a:pPr marL="0" lvl="1" defTabSz="2222500">
              <a:spcBef>
                <a:spcPts val="400"/>
              </a:spcBef>
              <a:spcAft>
                <a:spcPts val="400"/>
              </a:spcAft>
            </a:pPr>
            <a:r>
              <a:rPr lang="it-IT" sz="2000" b="1" dirty="0" smtClean="0">
                <a:solidFill>
                  <a:srgbClr val="006600"/>
                </a:solidFill>
              </a:rPr>
              <a:t>[5.400] </a:t>
            </a:r>
            <a:r>
              <a:rPr lang="it-IT" sz="2000" dirty="0"/>
              <a:t>Attività produttive, terziario, </a:t>
            </a:r>
            <a:r>
              <a:rPr lang="it-IT" sz="2000" dirty="0" smtClean="0"/>
              <a:t>export</a:t>
            </a:r>
            <a:endParaRPr lang="it-IT" sz="2000" dirty="0"/>
          </a:p>
        </p:txBody>
      </p:sp>
      <p:sp>
        <p:nvSpPr>
          <p:cNvPr id="6" name="Figura a mano libera 5"/>
          <p:cNvSpPr/>
          <p:nvPr/>
        </p:nvSpPr>
        <p:spPr>
          <a:xfrm>
            <a:off x="539552" y="1438917"/>
            <a:ext cx="2023765" cy="833191"/>
          </a:xfrm>
          <a:custGeom>
            <a:avLst/>
            <a:gdLst>
              <a:gd name="connsiteX0" fmla="*/ 0 w 2730358"/>
              <a:gd name="connsiteY0" fmla="*/ 207443 h 1244631"/>
              <a:gd name="connsiteX1" fmla="*/ 207443 w 2730358"/>
              <a:gd name="connsiteY1" fmla="*/ 0 h 1244631"/>
              <a:gd name="connsiteX2" fmla="*/ 2522915 w 2730358"/>
              <a:gd name="connsiteY2" fmla="*/ 0 h 1244631"/>
              <a:gd name="connsiteX3" fmla="*/ 2730358 w 2730358"/>
              <a:gd name="connsiteY3" fmla="*/ 207443 h 1244631"/>
              <a:gd name="connsiteX4" fmla="*/ 2730358 w 2730358"/>
              <a:gd name="connsiteY4" fmla="*/ 1037188 h 1244631"/>
              <a:gd name="connsiteX5" fmla="*/ 2522915 w 2730358"/>
              <a:gd name="connsiteY5" fmla="*/ 1244631 h 1244631"/>
              <a:gd name="connsiteX6" fmla="*/ 207443 w 2730358"/>
              <a:gd name="connsiteY6" fmla="*/ 1244631 h 1244631"/>
              <a:gd name="connsiteX7" fmla="*/ 0 w 2730358"/>
              <a:gd name="connsiteY7" fmla="*/ 1037188 h 1244631"/>
              <a:gd name="connsiteX8" fmla="*/ 0 w 2730358"/>
              <a:gd name="connsiteY8" fmla="*/ 207443 h 124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30358" h="1244631">
                <a:moveTo>
                  <a:pt x="0" y="207443"/>
                </a:moveTo>
                <a:cubicBezTo>
                  <a:pt x="0" y="92875"/>
                  <a:pt x="92875" y="0"/>
                  <a:pt x="207443" y="0"/>
                </a:cubicBezTo>
                <a:lnTo>
                  <a:pt x="2522915" y="0"/>
                </a:lnTo>
                <a:cubicBezTo>
                  <a:pt x="2637483" y="0"/>
                  <a:pt x="2730358" y="92875"/>
                  <a:pt x="2730358" y="207443"/>
                </a:cubicBezTo>
                <a:lnTo>
                  <a:pt x="2730358" y="1037188"/>
                </a:lnTo>
                <a:cubicBezTo>
                  <a:pt x="2730358" y="1151756"/>
                  <a:pt x="2637483" y="1244631"/>
                  <a:pt x="2522915" y="1244631"/>
                </a:cubicBezTo>
                <a:lnTo>
                  <a:pt x="207443" y="1244631"/>
                </a:lnTo>
                <a:cubicBezTo>
                  <a:pt x="92875" y="1244631"/>
                  <a:pt x="0" y="1151756"/>
                  <a:pt x="0" y="1037188"/>
                </a:cubicBezTo>
                <a:lnTo>
                  <a:pt x="0" y="207443"/>
                </a:lnTo>
                <a:close/>
              </a:path>
            </a:pathLst>
          </a:custGeom>
          <a:solidFill>
            <a:srgbClr val="00660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6958" tIns="98858" rIns="136958" bIns="98858" numCol="1" spcCol="1270" anchor="ctr" anchorCtr="0">
            <a:noAutofit/>
          </a:bodyPr>
          <a:lstStyle/>
          <a:p>
            <a:pPr lvl="0" algn="ctr" defTabSz="889000">
              <a:lnSpc>
                <a:spcPct val="90000"/>
              </a:lnSpc>
              <a:spcBef>
                <a:spcPct val="0"/>
              </a:spcBef>
              <a:spcAft>
                <a:spcPct val="35000"/>
              </a:spcAft>
            </a:pPr>
            <a:r>
              <a:rPr lang="it-IT" sz="4000" b="1" dirty="0" smtClean="0">
                <a:solidFill>
                  <a:schemeClr val="bg1"/>
                </a:solidFill>
              </a:rPr>
              <a:t>9.5</a:t>
            </a:r>
            <a:r>
              <a:rPr lang="it-IT" sz="4000" b="1" kern="1200" dirty="0" smtClean="0">
                <a:solidFill>
                  <a:schemeClr val="bg1"/>
                </a:solidFill>
              </a:rPr>
              <a:t>00</a:t>
            </a:r>
            <a:endParaRPr lang="it-IT" sz="4000" b="1" kern="1200" dirty="0">
              <a:solidFill>
                <a:schemeClr val="bg1"/>
              </a:solidFill>
            </a:endParaRPr>
          </a:p>
        </p:txBody>
      </p:sp>
      <p:sp>
        <p:nvSpPr>
          <p:cNvPr id="7" name="Titolo 3"/>
          <p:cNvSpPr txBox="1">
            <a:spLocks/>
          </p:cNvSpPr>
          <p:nvPr/>
        </p:nvSpPr>
        <p:spPr bwMode="auto">
          <a:xfrm>
            <a:off x="251520" y="195336"/>
            <a:ext cx="8791575" cy="40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1588"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r>
              <a:rPr lang="it-IT" sz="3200" b="1" dirty="0">
                <a:ln w="19050">
                  <a:noFill/>
                  <a:prstDash val="solid"/>
                </a:ln>
                <a:solidFill>
                  <a:srgbClr val="09882A"/>
                </a:solidFill>
                <a:latin typeface="+mn-lt"/>
                <a:ea typeface="+mn-ea"/>
              </a:rPr>
              <a:t>Dati complessivi – Imprese beneficiarie</a:t>
            </a:r>
          </a:p>
        </p:txBody>
      </p:sp>
      <p:grpSp>
        <p:nvGrpSpPr>
          <p:cNvPr id="8" name="Gruppo 7"/>
          <p:cNvGrpSpPr/>
          <p:nvPr/>
        </p:nvGrpSpPr>
        <p:grpSpPr>
          <a:xfrm>
            <a:off x="-1" y="6426000"/>
            <a:ext cx="9144000" cy="432000"/>
            <a:chOff x="0" y="6439394"/>
            <a:chExt cx="9144000" cy="432000"/>
          </a:xfrm>
        </p:grpSpPr>
        <p:sp>
          <p:nvSpPr>
            <p:cNvPr id="9" name="Rettangolo 8"/>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 name="Segnaposto numero diapositiva 5"/>
          <p:cNvSpPr txBox="1">
            <a:spLocks/>
          </p:cNvSpPr>
          <p:nvPr/>
        </p:nvSpPr>
        <p:spPr>
          <a:xfrm>
            <a:off x="8459752" y="6378981"/>
            <a:ext cx="590600" cy="559940"/>
          </a:xfrm>
          <a:prstGeom prst="rect">
            <a:avLst/>
          </a:prstGeom>
        </p:spPr>
        <p:txBody>
          <a:bodyPr vert="horz" lIns="91440" tIns="45720" rIns="91440" bIns="45720" rtlCol="0" anchor="ctr"/>
          <a:lstStyle>
            <a:defPPr>
              <a:defRPr lang="it-IT"/>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a:defRPr/>
            </a:pPr>
            <a:r>
              <a:rPr lang="it-IT" sz="1400" b="1" i="0" dirty="0" smtClean="0">
                <a:solidFill>
                  <a:schemeClr val="bg1"/>
                </a:solidFill>
              </a:rPr>
              <a:t>6</a:t>
            </a:r>
            <a:endParaRPr lang="it-IT" sz="1400" b="1" i="0" dirty="0">
              <a:solidFill>
                <a:schemeClr val="bg1"/>
              </a:solidFill>
            </a:endParaRPr>
          </a:p>
        </p:txBody>
      </p:sp>
    </p:spTree>
    <p:extLst>
      <p:ext uri="{BB962C8B-B14F-4D97-AF65-F5344CB8AC3E}">
        <p14:creationId xmlns:p14="http://schemas.microsoft.com/office/powerpoint/2010/main" val="2857601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a:xfrm>
            <a:off x="6553200" y="6549390"/>
            <a:ext cx="2133600" cy="365125"/>
          </a:xfrm>
        </p:spPr>
        <p:txBody>
          <a:bodyPr/>
          <a:lstStyle/>
          <a:p>
            <a:pPr algn="r"/>
            <a:fld id="{1AC7F88C-7891-CE41-B3D7-41159696F305}" type="slidenum">
              <a:rPr lang="en-US" sz="1400" smtClean="0">
                <a:solidFill>
                  <a:schemeClr val="bg1"/>
                </a:solidFill>
              </a:rPr>
              <a:pPr algn="r"/>
              <a:t>7</a:t>
            </a:fld>
            <a:endParaRPr lang="en-US" sz="1400">
              <a:solidFill>
                <a:schemeClr val="bg1"/>
              </a:solidFill>
            </a:endParaRPr>
          </a:p>
        </p:txBody>
      </p:sp>
      <p:grpSp>
        <p:nvGrpSpPr>
          <p:cNvPr id="17" name="Gruppo 16"/>
          <p:cNvGrpSpPr/>
          <p:nvPr/>
        </p:nvGrpSpPr>
        <p:grpSpPr>
          <a:xfrm>
            <a:off x="495700" y="1078687"/>
            <a:ext cx="4825330" cy="833191"/>
            <a:chOff x="1143720" y="4580653"/>
            <a:chExt cx="4825330" cy="833191"/>
          </a:xfrm>
        </p:grpSpPr>
        <p:sp>
          <p:nvSpPr>
            <p:cNvPr id="6" name="Figura a mano libera 5"/>
            <p:cNvSpPr/>
            <p:nvPr/>
          </p:nvSpPr>
          <p:spPr>
            <a:xfrm>
              <a:off x="3066680" y="4735297"/>
              <a:ext cx="2902370" cy="523903"/>
            </a:xfrm>
            <a:custGeom>
              <a:avLst/>
              <a:gdLst>
                <a:gd name="connsiteX0" fmla="*/ 165954 w 995704"/>
                <a:gd name="connsiteY0" fmla="*/ 0 h 4853969"/>
                <a:gd name="connsiteX1" fmla="*/ 829750 w 995704"/>
                <a:gd name="connsiteY1" fmla="*/ 0 h 4853969"/>
                <a:gd name="connsiteX2" fmla="*/ 995704 w 995704"/>
                <a:gd name="connsiteY2" fmla="*/ 165954 h 4853969"/>
                <a:gd name="connsiteX3" fmla="*/ 995704 w 995704"/>
                <a:gd name="connsiteY3" fmla="*/ 4853969 h 4853969"/>
                <a:gd name="connsiteX4" fmla="*/ 995704 w 995704"/>
                <a:gd name="connsiteY4" fmla="*/ 4853969 h 4853969"/>
                <a:gd name="connsiteX5" fmla="*/ 0 w 995704"/>
                <a:gd name="connsiteY5" fmla="*/ 4853969 h 4853969"/>
                <a:gd name="connsiteX6" fmla="*/ 0 w 995704"/>
                <a:gd name="connsiteY6" fmla="*/ 4853969 h 4853969"/>
                <a:gd name="connsiteX7" fmla="*/ 0 w 995704"/>
                <a:gd name="connsiteY7" fmla="*/ 165954 h 4853969"/>
                <a:gd name="connsiteX8" fmla="*/ 165954 w 995704"/>
                <a:gd name="connsiteY8" fmla="*/ 0 h 4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704" h="4853969">
                  <a:moveTo>
                    <a:pt x="995704" y="809013"/>
                  </a:moveTo>
                  <a:lnTo>
                    <a:pt x="995704" y="4044956"/>
                  </a:lnTo>
                  <a:cubicBezTo>
                    <a:pt x="995704" y="4491761"/>
                    <a:pt x="980463" y="4853967"/>
                    <a:pt x="961661" y="4853967"/>
                  </a:cubicBezTo>
                  <a:lnTo>
                    <a:pt x="0" y="4853967"/>
                  </a:lnTo>
                  <a:lnTo>
                    <a:pt x="0" y="4853967"/>
                  </a:lnTo>
                  <a:lnTo>
                    <a:pt x="0" y="2"/>
                  </a:lnTo>
                  <a:lnTo>
                    <a:pt x="0" y="2"/>
                  </a:lnTo>
                  <a:lnTo>
                    <a:pt x="961661" y="2"/>
                  </a:lnTo>
                  <a:cubicBezTo>
                    <a:pt x="980463" y="2"/>
                    <a:pt x="995704" y="362208"/>
                    <a:pt x="995704" y="809013"/>
                  </a:cubicBezTo>
                  <a:close/>
                </a:path>
              </a:pathLst>
            </a:custGeom>
            <a:solidFill>
              <a:schemeClr val="accent5">
                <a:lumMod val="60000"/>
                <a:lumOff val="40000"/>
                <a:alpha val="90000"/>
              </a:schemeClr>
            </a:solidFill>
            <a:ln>
              <a:solidFill>
                <a:schemeClr val="accent5">
                  <a:lumMod val="50000"/>
                  <a:alpha val="90000"/>
                </a:schemeClr>
              </a:solidFill>
            </a:ln>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90501" tIns="143856" rIns="239106" bIns="143857" numCol="1" spcCol="1270" anchor="ctr" anchorCtr="0">
              <a:noAutofit/>
            </a:bodyPr>
            <a:lstStyle/>
            <a:p>
              <a:pPr marL="0" lvl="1" algn="l" defTabSz="2222500">
                <a:lnSpc>
                  <a:spcPct val="90000"/>
                </a:lnSpc>
                <a:spcBef>
                  <a:spcPct val="0"/>
                </a:spcBef>
                <a:spcAft>
                  <a:spcPct val="15000"/>
                </a:spcAft>
              </a:pPr>
              <a:r>
                <a:rPr lang="it-IT" sz="4000" dirty="0" smtClean="0"/>
                <a:t>16 mln </a:t>
              </a:r>
              <a:r>
                <a:rPr lang="it-IT" sz="4000" kern="1200" dirty="0" smtClean="0"/>
                <a:t>€</a:t>
              </a:r>
              <a:endParaRPr lang="it-IT" sz="4000" kern="1200" dirty="0"/>
            </a:p>
          </p:txBody>
        </p:sp>
        <p:sp>
          <p:nvSpPr>
            <p:cNvPr id="7" name="Figura a mano libera 6"/>
            <p:cNvSpPr/>
            <p:nvPr/>
          </p:nvSpPr>
          <p:spPr>
            <a:xfrm>
              <a:off x="1143720" y="4580653"/>
              <a:ext cx="1922958" cy="833191"/>
            </a:xfrm>
            <a:custGeom>
              <a:avLst/>
              <a:gdLst>
                <a:gd name="connsiteX0" fmla="*/ 0 w 2730358"/>
                <a:gd name="connsiteY0" fmla="*/ 207443 h 1244631"/>
                <a:gd name="connsiteX1" fmla="*/ 207443 w 2730358"/>
                <a:gd name="connsiteY1" fmla="*/ 0 h 1244631"/>
                <a:gd name="connsiteX2" fmla="*/ 2522915 w 2730358"/>
                <a:gd name="connsiteY2" fmla="*/ 0 h 1244631"/>
                <a:gd name="connsiteX3" fmla="*/ 2730358 w 2730358"/>
                <a:gd name="connsiteY3" fmla="*/ 207443 h 1244631"/>
                <a:gd name="connsiteX4" fmla="*/ 2730358 w 2730358"/>
                <a:gd name="connsiteY4" fmla="*/ 1037188 h 1244631"/>
                <a:gd name="connsiteX5" fmla="*/ 2522915 w 2730358"/>
                <a:gd name="connsiteY5" fmla="*/ 1244631 h 1244631"/>
                <a:gd name="connsiteX6" fmla="*/ 207443 w 2730358"/>
                <a:gd name="connsiteY6" fmla="*/ 1244631 h 1244631"/>
                <a:gd name="connsiteX7" fmla="*/ 0 w 2730358"/>
                <a:gd name="connsiteY7" fmla="*/ 1037188 h 1244631"/>
                <a:gd name="connsiteX8" fmla="*/ 0 w 2730358"/>
                <a:gd name="connsiteY8" fmla="*/ 207443 h 124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30358" h="1244631">
                  <a:moveTo>
                    <a:pt x="0" y="207443"/>
                  </a:moveTo>
                  <a:cubicBezTo>
                    <a:pt x="0" y="92875"/>
                    <a:pt x="92875" y="0"/>
                    <a:pt x="207443" y="0"/>
                  </a:cubicBezTo>
                  <a:lnTo>
                    <a:pt x="2522915" y="0"/>
                  </a:lnTo>
                  <a:cubicBezTo>
                    <a:pt x="2637483" y="0"/>
                    <a:pt x="2730358" y="92875"/>
                    <a:pt x="2730358" y="207443"/>
                  </a:cubicBezTo>
                  <a:lnTo>
                    <a:pt x="2730358" y="1037188"/>
                  </a:lnTo>
                  <a:cubicBezTo>
                    <a:pt x="2730358" y="1151756"/>
                    <a:pt x="2637483" y="1244631"/>
                    <a:pt x="2522915" y="1244631"/>
                  </a:cubicBezTo>
                  <a:lnTo>
                    <a:pt x="207443" y="1244631"/>
                  </a:lnTo>
                  <a:cubicBezTo>
                    <a:pt x="92875" y="1244631"/>
                    <a:pt x="0" y="1151756"/>
                    <a:pt x="0" y="1037188"/>
                  </a:cubicBezTo>
                  <a:lnTo>
                    <a:pt x="0" y="2074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6958" tIns="98858" rIns="136958" bIns="98858" numCol="1" spcCol="1270" anchor="ctr" anchorCtr="0">
              <a:noAutofit/>
            </a:bodyPr>
            <a:lstStyle/>
            <a:p>
              <a:pPr lvl="0" algn="ctr" defTabSz="889000">
                <a:lnSpc>
                  <a:spcPct val="90000"/>
                </a:lnSpc>
                <a:spcBef>
                  <a:spcPct val="0"/>
                </a:spcBef>
                <a:spcAft>
                  <a:spcPct val="35000"/>
                </a:spcAft>
              </a:pPr>
              <a:r>
                <a:rPr lang="it-IT" sz="2400" b="1" kern="1200" dirty="0" smtClean="0">
                  <a:solidFill>
                    <a:schemeClr val="tx1"/>
                  </a:solidFill>
                </a:rPr>
                <a:t>Incentivi concessi</a:t>
              </a:r>
              <a:endParaRPr lang="it-IT" sz="2400" b="1" kern="1200" dirty="0">
                <a:solidFill>
                  <a:schemeClr val="tx1"/>
                </a:solidFill>
              </a:endParaRPr>
            </a:p>
          </p:txBody>
        </p:sp>
      </p:grpSp>
      <p:grpSp>
        <p:nvGrpSpPr>
          <p:cNvPr id="16" name="Gruppo 15"/>
          <p:cNvGrpSpPr/>
          <p:nvPr/>
        </p:nvGrpSpPr>
        <p:grpSpPr>
          <a:xfrm>
            <a:off x="495699" y="2049557"/>
            <a:ext cx="4825331" cy="833191"/>
            <a:chOff x="2155601" y="5469436"/>
            <a:chExt cx="4825331" cy="833191"/>
          </a:xfrm>
        </p:grpSpPr>
        <p:sp>
          <p:nvSpPr>
            <p:cNvPr id="8" name="Figura a mano libera 7"/>
            <p:cNvSpPr/>
            <p:nvPr/>
          </p:nvSpPr>
          <p:spPr>
            <a:xfrm>
              <a:off x="4078562" y="5624080"/>
              <a:ext cx="2902370" cy="523903"/>
            </a:xfrm>
            <a:custGeom>
              <a:avLst/>
              <a:gdLst>
                <a:gd name="connsiteX0" fmla="*/ 165954 w 995704"/>
                <a:gd name="connsiteY0" fmla="*/ 0 h 4853969"/>
                <a:gd name="connsiteX1" fmla="*/ 829750 w 995704"/>
                <a:gd name="connsiteY1" fmla="*/ 0 h 4853969"/>
                <a:gd name="connsiteX2" fmla="*/ 995704 w 995704"/>
                <a:gd name="connsiteY2" fmla="*/ 165954 h 4853969"/>
                <a:gd name="connsiteX3" fmla="*/ 995704 w 995704"/>
                <a:gd name="connsiteY3" fmla="*/ 4853969 h 4853969"/>
                <a:gd name="connsiteX4" fmla="*/ 995704 w 995704"/>
                <a:gd name="connsiteY4" fmla="*/ 4853969 h 4853969"/>
                <a:gd name="connsiteX5" fmla="*/ 0 w 995704"/>
                <a:gd name="connsiteY5" fmla="*/ 4853969 h 4853969"/>
                <a:gd name="connsiteX6" fmla="*/ 0 w 995704"/>
                <a:gd name="connsiteY6" fmla="*/ 4853969 h 4853969"/>
                <a:gd name="connsiteX7" fmla="*/ 0 w 995704"/>
                <a:gd name="connsiteY7" fmla="*/ 165954 h 4853969"/>
                <a:gd name="connsiteX8" fmla="*/ 165954 w 995704"/>
                <a:gd name="connsiteY8" fmla="*/ 0 h 4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704" h="4853969">
                  <a:moveTo>
                    <a:pt x="995704" y="809013"/>
                  </a:moveTo>
                  <a:lnTo>
                    <a:pt x="995704" y="4044956"/>
                  </a:lnTo>
                  <a:cubicBezTo>
                    <a:pt x="995704" y="4491761"/>
                    <a:pt x="980463" y="4853967"/>
                    <a:pt x="961661" y="4853967"/>
                  </a:cubicBezTo>
                  <a:lnTo>
                    <a:pt x="0" y="4853967"/>
                  </a:lnTo>
                  <a:lnTo>
                    <a:pt x="0" y="4853967"/>
                  </a:lnTo>
                  <a:lnTo>
                    <a:pt x="0" y="2"/>
                  </a:lnTo>
                  <a:lnTo>
                    <a:pt x="0" y="2"/>
                  </a:lnTo>
                  <a:lnTo>
                    <a:pt x="961661" y="2"/>
                  </a:lnTo>
                  <a:cubicBezTo>
                    <a:pt x="980463" y="2"/>
                    <a:pt x="995704" y="362208"/>
                    <a:pt x="995704" y="809013"/>
                  </a:cubicBezTo>
                  <a:close/>
                </a:path>
              </a:pathLst>
            </a:custGeom>
            <a:solidFill>
              <a:schemeClr val="accent6">
                <a:lumMod val="60000"/>
                <a:lumOff val="40000"/>
                <a:alpha val="90000"/>
              </a:schemeClr>
            </a:solidFill>
            <a:ln>
              <a:solidFill>
                <a:schemeClr val="accent6">
                  <a:lumMod val="50000"/>
                  <a:alpha val="90000"/>
                </a:schemeClr>
              </a:solidFill>
            </a:ln>
          </p:spPr>
          <p:style>
            <a:lnRef idx="2">
              <a:schemeClr val="accent5">
                <a:tint val="40000"/>
                <a:alpha val="90000"/>
                <a:hueOff val="-10740482"/>
                <a:satOff val="48253"/>
                <a:lumOff val="3317"/>
                <a:alphaOff val="0"/>
              </a:schemeClr>
            </a:lnRef>
            <a:fillRef idx="1">
              <a:schemeClr val="accent5">
                <a:tint val="40000"/>
                <a:alpha val="90000"/>
                <a:hueOff val="-10740482"/>
                <a:satOff val="48253"/>
                <a:lumOff val="3317"/>
                <a:alphaOff val="0"/>
              </a:schemeClr>
            </a:fillRef>
            <a:effectRef idx="0">
              <a:schemeClr val="accent5">
                <a:tint val="40000"/>
                <a:alpha val="90000"/>
                <a:hueOff val="-10740482"/>
                <a:satOff val="48253"/>
                <a:lumOff val="3317"/>
                <a:alphaOff val="0"/>
              </a:schemeClr>
            </a:effectRef>
            <a:fontRef idx="minor">
              <a:schemeClr val="dk1">
                <a:hueOff val="0"/>
                <a:satOff val="0"/>
                <a:lumOff val="0"/>
                <a:alphaOff val="0"/>
              </a:schemeClr>
            </a:fontRef>
          </p:style>
          <p:txBody>
            <a:bodyPr spcFirstLastPara="0" vert="horz" wrap="square" lIns="190501" tIns="143856" rIns="239106" bIns="143857" numCol="1" spcCol="1270" anchor="ctr" anchorCtr="0">
              <a:noAutofit/>
            </a:bodyPr>
            <a:lstStyle/>
            <a:p>
              <a:pPr marL="0" lvl="1" algn="l" defTabSz="2222500">
                <a:lnSpc>
                  <a:spcPct val="90000"/>
                </a:lnSpc>
                <a:spcBef>
                  <a:spcPct val="0"/>
                </a:spcBef>
                <a:spcAft>
                  <a:spcPct val="15000"/>
                </a:spcAft>
              </a:pPr>
              <a:r>
                <a:rPr lang="it-IT" sz="4000" dirty="0" smtClean="0"/>
                <a:t>30 mln </a:t>
              </a:r>
              <a:r>
                <a:rPr lang="it-IT" sz="4000" kern="1200" dirty="0" smtClean="0"/>
                <a:t>€</a:t>
              </a:r>
            </a:p>
          </p:txBody>
        </p:sp>
        <p:sp>
          <p:nvSpPr>
            <p:cNvPr id="9" name="Figura a mano libera 8"/>
            <p:cNvSpPr/>
            <p:nvPr/>
          </p:nvSpPr>
          <p:spPr>
            <a:xfrm>
              <a:off x="2155601" y="5469436"/>
              <a:ext cx="1922959" cy="833191"/>
            </a:xfrm>
            <a:custGeom>
              <a:avLst/>
              <a:gdLst>
                <a:gd name="connsiteX0" fmla="*/ 0 w 2730358"/>
                <a:gd name="connsiteY0" fmla="*/ 207443 h 1244631"/>
                <a:gd name="connsiteX1" fmla="*/ 207443 w 2730358"/>
                <a:gd name="connsiteY1" fmla="*/ 0 h 1244631"/>
                <a:gd name="connsiteX2" fmla="*/ 2522915 w 2730358"/>
                <a:gd name="connsiteY2" fmla="*/ 0 h 1244631"/>
                <a:gd name="connsiteX3" fmla="*/ 2730358 w 2730358"/>
                <a:gd name="connsiteY3" fmla="*/ 207443 h 1244631"/>
                <a:gd name="connsiteX4" fmla="*/ 2730358 w 2730358"/>
                <a:gd name="connsiteY4" fmla="*/ 1037188 h 1244631"/>
                <a:gd name="connsiteX5" fmla="*/ 2522915 w 2730358"/>
                <a:gd name="connsiteY5" fmla="*/ 1244631 h 1244631"/>
                <a:gd name="connsiteX6" fmla="*/ 207443 w 2730358"/>
                <a:gd name="connsiteY6" fmla="*/ 1244631 h 1244631"/>
                <a:gd name="connsiteX7" fmla="*/ 0 w 2730358"/>
                <a:gd name="connsiteY7" fmla="*/ 1037188 h 1244631"/>
                <a:gd name="connsiteX8" fmla="*/ 0 w 2730358"/>
                <a:gd name="connsiteY8" fmla="*/ 207443 h 124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30358" h="1244631">
                  <a:moveTo>
                    <a:pt x="0" y="207443"/>
                  </a:moveTo>
                  <a:cubicBezTo>
                    <a:pt x="0" y="92875"/>
                    <a:pt x="92875" y="0"/>
                    <a:pt x="207443" y="0"/>
                  </a:cubicBezTo>
                  <a:lnTo>
                    <a:pt x="2522915" y="0"/>
                  </a:lnTo>
                  <a:cubicBezTo>
                    <a:pt x="2637483" y="0"/>
                    <a:pt x="2730358" y="92875"/>
                    <a:pt x="2730358" y="207443"/>
                  </a:cubicBezTo>
                  <a:lnTo>
                    <a:pt x="2730358" y="1037188"/>
                  </a:lnTo>
                  <a:cubicBezTo>
                    <a:pt x="2730358" y="1151756"/>
                    <a:pt x="2637483" y="1244631"/>
                    <a:pt x="2522915" y="1244631"/>
                  </a:cubicBezTo>
                  <a:lnTo>
                    <a:pt x="207443" y="1244631"/>
                  </a:lnTo>
                  <a:cubicBezTo>
                    <a:pt x="92875" y="1244631"/>
                    <a:pt x="0" y="1151756"/>
                    <a:pt x="0" y="1037188"/>
                  </a:cubicBezTo>
                  <a:lnTo>
                    <a:pt x="0" y="207443"/>
                  </a:lnTo>
                  <a:close/>
                </a:path>
              </a:pathLst>
            </a:custGeom>
            <a:solidFill>
              <a:schemeClr val="accent6"/>
            </a:solidFill>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136958" tIns="98858" rIns="136958" bIns="98858" numCol="1" spcCol="1270" anchor="ctr" anchorCtr="0">
              <a:noAutofit/>
            </a:bodyPr>
            <a:lstStyle/>
            <a:p>
              <a:pPr lvl="0" algn="ctr" defTabSz="889000">
                <a:lnSpc>
                  <a:spcPct val="90000"/>
                </a:lnSpc>
                <a:spcBef>
                  <a:spcPct val="0"/>
                </a:spcBef>
                <a:spcAft>
                  <a:spcPct val="35000"/>
                </a:spcAft>
              </a:pPr>
              <a:r>
                <a:rPr lang="it-IT" sz="2400" b="1" kern="1200" dirty="0" smtClean="0">
                  <a:solidFill>
                    <a:schemeClr val="tx1"/>
                  </a:solidFill>
                </a:rPr>
                <a:t>Investimenti attivati</a:t>
              </a:r>
              <a:endParaRPr lang="it-IT" sz="2400" b="1" kern="1200" dirty="0">
                <a:solidFill>
                  <a:schemeClr val="tx1"/>
                </a:solidFill>
              </a:endParaRPr>
            </a:p>
          </p:txBody>
        </p:sp>
      </p:grpSp>
      <p:sp>
        <p:nvSpPr>
          <p:cNvPr id="13" name="Rettangolo arrotondato 12"/>
          <p:cNvSpPr/>
          <p:nvPr/>
        </p:nvSpPr>
        <p:spPr>
          <a:xfrm>
            <a:off x="3059832" y="4637451"/>
            <a:ext cx="5519111" cy="1682505"/>
          </a:xfrm>
          <a:prstGeom prst="roundRect">
            <a:avLst/>
          </a:prstGeom>
          <a:solidFill>
            <a:srgbClr val="99FFCC">
              <a:alpha val="89804"/>
            </a:srgbClr>
          </a:solidFill>
          <a:ln>
            <a:solidFill>
              <a:srgbClr val="006600">
                <a:alpha val="90000"/>
              </a:srgbClr>
            </a:solidFill>
          </a:ln>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90501" tIns="143856" rIns="239106" bIns="143857" numCol="1" spcCol="1270" anchor="ctr" anchorCtr="0">
            <a:noAutofit/>
          </a:bodyPr>
          <a:lstStyle/>
          <a:p>
            <a:pPr marL="0" lvl="1" algn="l" defTabSz="2222500">
              <a:spcBef>
                <a:spcPts val="400"/>
              </a:spcBef>
              <a:spcAft>
                <a:spcPts val="400"/>
              </a:spcAft>
            </a:pPr>
            <a:r>
              <a:rPr lang="it-IT" sz="2800" dirty="0" smtClean="0"/>
              <a:t>Imprese beneficiarie:</a:t>
            </a:r>
          </a:p>
          <a:p>
            <a:pPr marL="0" lvl="1" algn="l" defTabSz="2222500">
              <a:spcBef>
                <a:spcPts val="400"/>
              </a:spcBef>
              <a:spcAft>
                <a:spcPts val="400"/>
              </a:spcAft>
            </a:pPr>
            <a:r>
              <a:rPr lang="it-IT" sz="2000" b="1" dirty="0" smtClean="0">
                <a:solidFill>
                  <a:srgbClr val="006600"/>
                </a:solidFill>
              </a:rPr>
              <a:t>[200] </a:t>
            </a:r>
            <a:r>
              <a:rPr lang="it-IT" sz="2000" dirty="0" smtClean="0"/>
              <a:t>Commercio e reti distributive</a:t>
            </a:r>
          </a:p>
          <a:p>
            <a:pPr marL="0" lvl="1" algn="l" defTabSz="2222500">
              <a:spcBef>
                <a:spcPts val="400"/>
              </a:spcBef>
              <a:spcAft>
                <a:spcPts val="400"/>
              </a:spcAft>
            </a:pPr>
            <a:r>
              <a:rPr lang="it-IT" sz="2000" b="1" dirty="0" smtClean="0">
                <a:solidFill>
                  <a:srgbClr val="006600"/>
                </a:solidFill>
              </a:rPr>
              <a:t>[10] </a:t>
            </a:r>
            <a:r>
              <a:rPr lang="it-IT" sz="2000" dirty="0" smtClean="0"/>
              <a:t>Turismo e attrattività integrata</a:t>
            </a:r>
          </a:p>
          <a:p>
            <a:pPr marL="0" lvl="1" defTabSz="2222500">
              <a:spcBef>
                <a:spcPts val="400"/>
              </a:spcBef>
              <a:spcAft>
                <a:spcPts val="400"/>
              </a:spcAft>
            </a:pPr>
            <a:r>
              <a:rPr lang="it-IT" sz="2000" b="1" smtClean="0">
                <a:solidFill>
                  <a:srgbClr val="006600"/>
                </a:solidFill>
              </a:rPr>
              <a:t>[130</a:t>
            </a:r>
            <a:r>
              <a:rPr lang="it-IT" sz="2000" b="1" dirty="0" smtClean="0">
                <a:solidFill>
                  <a:srgbClr val="006600"/>
                </a:solidFill>
              </a:rPr>
              <a:t>] </a:t>
            </a:r>
            <a:r>
              <a:rPr lang="it-IT" sz="2000" dirty="0"/>
              <a:t>Attività produttive, terziario, export</a:t>
            </a:r>
          </a:p>
        </p:txBody>
      </p:sp>
      <p:sp>
        <p:nvSpPr>
          <p:cNvPr id="14" name="Figura a mano libera 13"/>
          <p:cNvSpPr/>
          <p:nvPr/>
        </p:nvSpPr>
        <p:spPr>
          <a:xfrm>
            <a:off x="1187624" y="4578426"/>
            <a:ext cx="2023765" cy="833191"/>
          </a:xfrm>
          <a:custGeom>
            <a:avLst/>
            <a:gdLst>
              <a:gd name="connsiteX0" fmla="*/ 0 w 2730358"/>
              <a:gd name="connsiteY0" fmla="*/ 207443 h 1244631"/>
              <a:gd name="connsiteX1" fmla="*/ 207443 w 2730358"/>
              <a:gd name="connsiteY1" fmla="*/ 0 h 1244631"/>
              <a:gd name="connsiteX2" fmla="*/ 2522915 w 2730358"/>
              <a:gd name="connsiteY2" fmla="*/ 0 h 1244631"/>
              <a:gd name="connsiteX3" fmla="*/ 2730358 w 2730358"/>
              <a:gd name="connsiteY3" fmla="*/ 207443 h 1244631"/>
              <a:gd name="connsiteX4" fmla="*/ 2730358 w 2730358"/>
              <a:gd name="connsiteY4" fmla="*/ 1037188 h 1244631"/>
              <a:gd name="connsiteX5" fmla="*/ 2522915 w 2730358"/>
              <a:gd name="connsiteY5" fmla="*/ 1244631 h 1244631"/>
              <a:gd name="connsiteX6" fmla="*/ 207443 w 2730358"/>
              <a:gd name="connsiteY6" fmla="*/ 1244631 h 1244631"/>
              <a:gd name="connsiteX7" fmla="*/ 0 w 2730358"/>
              <a:gd name="connsiteY7" fmla="*/ 1037188 h 1244631"/>
              <a:gd name="connsiteX8" fmla="*/ 0 w 2730358"/>
              <a:gd name="connsiteY8" fmla="*/ 207443 h 124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30358" h="1244631">
                <a:moveTo>
                  <a:pt x="0" y="207443"/>
                </a:moveTo>
                <a:cubicBezTo>
                  <a:pt x="0" y="92875"/>
                  <a:pt x="92875" y="0"/>
                  <a:pt x="207443" y="0"/>
                </a:cubicBezTo>
                <a:lnTo>
                  <a:pt x="2522915" y="0"/>
                </a:lnTo>
                <a:cubicBezTo>
                  <a:pt x="2637483" y="0"/>
                  <a:pt x="2730358" y="92875"/>
                  <a:pt x="2730358" y="207443"/>
                </a:cubicBezTo>
                <a:lnTo>
                  <a:pt x="2730358" y="1037188"/>
                </a:lnTo>
                <a:cubicBezTo>
                  <a:pt x="2730358" y="1151756"/>
                  <a:pt x="2637483" y="1244631"/>
                  <a:pt x="2522915" y="1244631"/>
                </a:cubicBezTo>
                <a:lnTo>
                  <a:pt x="207443" y="1244631"/>
                </a:lnTo>
                <a:cubicBezTo>
                  <a:pt x="92875" y="1244631"/>
                  <a:pt x="0" y="1151756"/>
                  <a:pt x="0" y="1037188"/>
                </a:cubicBezTo>
                <a:lnTo>
                  <a:pt x="0" y="207443"/>
                </a:lnTo>
                <a:close/>
              </a:path>
            </a:pathLst>
          </a:custGeom>
          <a:solidFill>
            <a:srgbClr val="00660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6958" tIns="98858" rIns="136958" bIns="98858" numCol="1" spcCol="1270" anchor="ctr" anchorCtr="0">
            <a:noAutofit/>
          </a:bodyPr>
          <a:lstStyle/>
          <a:p>
            <a:pPr lvl="0" algn="ctr" defTabSz="889000">
              <a:lnSpc>
                <a:spcPct val="90000"/>
              </a:lnSpc>
              <a:spcBef>
                <a:spcPct val="0"/>
              </a:spcBef>
              <a:spcAft>
                <a:spcPct val="35000"/>
              </a:spcAft>
            </a:pPr>
            <a:r>
              <a:rPr lang="it-IT" sz="4000" b="1" dirty="0" smtClean="0">
                <a:solidFill>
                  <a:schemeClr val="bg1"/>
                </a:solidFill>
              </a:rPr>
              <a:t>340</a:t>
            </a:r>
            <a:endParaRPr lang="it-IT" sz="4000" b="1" kern="1200" dirty="0">
              <a:solidFill>
                <a:schemeClr val="bg1"/>
              </a:solidFill>
            </a:endParaRPr>
          </a:p>
        </p:txBody>
      </p:sp>
      <p:graphicFrame>
        <p:nvGraphicFramePr>
          <p:cNvPr id="5" name="Tabella 4"/>
          <p:cNvGraphicFramePr>
            <a:graphicFrameLocks noGrp="1"/>
          </p:cNvGraphicFramePr>
          <p:nvPr>
            <p:extLst/>
          </p:nvPr>
        </p:nvGraphicFramePr>
        <p:xfrm>
          <a:off x="563321" y="3001830"/>
          <a:ext cx="6335903" cy="1501140"/>
        </p:xfrm>
        <a:graphic>
          <a:graphicData uri="http://schemas.openxmlformats.org/drawingml/2006/table">
            <a:tbl>
              <a:tblPr>
                <a:tableStyleId>{616DA210-FB5B-4158-B5E0-FEB733F419BA}</a:tableStyleId>
              </a:tblPr>
              <a:tblGrid>
                <a:gridCol w="3057398"/>
                <a:gridCol w="1432877"/>
                <a:gridCol w="1845628"/>
              </a:tblGrid>
              <a:tr h="182880">
                <a:tc>
                  <a:txBody>
                    <a:bodyPr/>
                    <a:lstStyle/>
                    <a:p>
                      <a:pPr algn="ctr" fontAlgn="b"/>
                      <a:r>
                        <a:rPr lang="it-IT" sz="1600" b="1" u="none" strike="noStrike" dirty="0">
                          <a:effectLst/>
                        </a:rPr>
                        <a:t> </a:t>
                      </a:r>
                      <a:endParaRPr lang="it-IT" sz="16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it-IT" sz="1600" b="1" u="none" strike="noStrike" dirty="0" smtClean="0">
                          <a:effectLst/>
                        </a:rPr>
                        <a:t>Incentivi</a:t>
                      </a:r>
                    </a:p>
                    <a:p>
                      <a:pPr algn="ctr" fontAlgn="b"/>
                      <a:r>
                        <a:rPr lang="it-IT" sz="1600" b="1" u="none" strike="noStrike" dirty="0" smtClean="0">
                          <a:effectLst/>
                        </a:rPr>
                        <a:t>Concessi (mln €)</a:t>
                      </a:r>
                      <a:endParaRPr lang="it-IT" sz="1600" b="1" i="0" u="none" strike="noStrike" dirty="0">
                        <a:solidFill>
                          <a:srgbClr val="000000"/>
                        </a:solidFill>
                        <a:effectLst/>
                        <a:latin typeface="Calibri" panose="020F0502020204030204" pitchFamily="34" charset="0"/>
                      </a:endParaRPr>
                    </a:p>
                  </a:txBody>
                  <a:tcPr marL="7620" marR="7620" marT="7620" marB="0" anchor="b">
                    <a:solidFill>
                      <a:schemeClr val="accent5">
                        <a:lumMod val="60000"/>
                        <a:lumOff val="40000"/>
                      </a:schemeClr>
                    </a:solidFill>
                  </a:tcPr>
                </a:tc>
                <a:tc>
                  <a:txBody>
                    <a:bodyPr/>
                    <a:lstStyle/>
                    <a:p>
                      <a:pPr algn="ctr" fontAlgn="b"/>
                      <a:r>
                        <a:rPr lang="it-IT" sz="1600" b="1" u="none" strike="noStrike" dirty="0" smtClean="0">
                          <a:effectLst/>
                        </a:rPr>
                        <a:t>Investimenti</a:t>
                      </a:r>
                    </a:p>
                    <a:p>
                      <a:pPr algn="ctr" fontAlgn="b"/>
                      <a:r>
                        <a:rPr lang="it-IT" sz="1600" b="1" u="none" strike="noStrike" dirty="0" smtClean="0">
                          <a:effectLst/>
                        </a:rPr>
                        <a:t>Attivati (mln €)</a:t>
                      </a:r>
                      <a:endParaRPr lang="it-IT" sz="16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r>
              <a:tr h="182880">
                <a:tc>
                  <a:txBody>
                    <a:bodyPr/>
                    <a:lstStyle/>
                    <a:p>
                      <a:pPr algn="l" fontAlgn="ctr"/>
                      <a:r>
                        <a:rPr lang="it-IT" sz="1600" b="1" u="none" strike="noStrike">
                          <a:effectLst/>
                        </a:rPr>
                        <a:t>Commercio e reti distributive</a:t>
                      </a:r>
                      <a:endParaRPr lang="it-IT" sz="1600" b="1"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it-IT" sz="1600" b="0" i="0" u="none" strike="noStrike" dirty="0" smtClean="0">
                          <a:solidFill>
                            <a:srgbClr val="000000"/>
                          </a:solidFill>
                          <a:effectLst/>
                          <a:latin typeface="Calibri" panose="020F0502020204030204" pitchFamily="34" charset="0"/>
                        </a:rPr>
                        <a:t>4,1</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5">
                        <a:lumMod val="60000"/>
                        <a:lumOff val="40000"/>
                      </a:schemeClr>
                    </a:solidFill>
                  </a:tcPr>
                </a:tc>
                <a:tc>
                  <a:txBody>
                    <a:bodyPr/>
                    <a:lstStyle/>
                    <a:p>
                      <a:pPr algn="ctr" fontAlgn="ctr"/>
                      <a:r>
                        <a:rPr lang="it-IT" sz="1600" b="0" i="0" u="none" strike="noStrike" dirty="0" smtClean="0">
                          <a:solidFill>
                            <a:srgbClr val="000000"/>
                          </a:solidFill>
                          <a:effectLst/>
                          <a:latin typeface="Calibri" panose="020F0502020204030204" pitchFamily="34" charset="0"/>
                        </a:rPr>
                        <a:t>9,7</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6">
                        <a:lumMod val="60000"/>
                        <a:lumOff val="40000"/>
                      </a:schemeClr>
                    </a:solidFill>
                  </a:tcPr>
                </a:tc>
              </a:tr>
              <a:tr h="182880">
                <a:tc>
                  <a:txBody>
                    <a:bodyPr/>
                    <a:lstStyle/>
                    <a:p>
                      <a:pPr algn="l" fontAlgn="b"/>
                      <a:r>
                        <a:rPr lang="it-IT" sz="1600" b="1" u="none" strike="noStrike">
                          <a:effectLst/>
                        </a:rPr>
                        <a:t>Turismo e attrattività integrata </a:t>
                      </a:r>
                      <a:endParaRPr lang="it-IT" sz="16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ctr"/>
                      <a:r>
                        <a:rPr lang="it-IT" sz="1600" b="0" i="0" u="none" strike="noStrike" dirty="0" smtClean="0">
                          <a:solidFill>
                            <a:srgbClr val="000000"/>
                          </a:solidFill>
                          <a:effectLst/>
                          <a:latin typeface="Calibri" panose="020F0502020204030204" pitchFamily="34" charset="0"/>
                        </a:rPr>
                        <a:t>0,9</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5">
                        <a:lumMod val="60000"/>
                        <a:lumOff val="40000"/>
                      </a:schemeClr>
                    </a:solidFill>
                  </a:tcPr>
                </a:tc>
                <a:tc>
                  <a:txBody>
                    <a:bodyPr/>
                    <a:lstStyle/>
                    <a:p>
                      <a:pPr algn="ctr" fontAlgn="ctr"/>
                      <a:r>
                        <a:rPr lang="it-IT" sz="1600" b="0" i="0" u="none" strike="noStrike" dirty="0" smtClean="0">
                          <a:solidFill>
                            <a:srgbClr val="000000"/>
                          </a:solidFill>
                          <a:effectLst/>
                          <a:latin typeface="Calibri" panose="020F0502020204030204" pitchFamily="34" charset="0"/>
                        </a:rPr>
                        <a:t>1,6</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6">
                        <a:lumMod val="60000"/>
                        <a:lumOff val="40000"/>
                      </a:schemeClr>
                    </a:solidFill>
                  </a:tcPr>
                </a:tc>
              </a:tr>
              <a:tr h="182880">
                <a:tc>
                  <a:txBody>
                    <a:bodyPr/>
                    <a:lstStyle/>
                    <a:p>
                      <a:pPr algn="l" fontAlgn="b"/>
                      <a:r>
                        <a:rPr lang="it-IT" sz="1600" b="1" u="none" strike="noStrike" dirty="0" smtClean="0">
                          <a:effectLst/>
                        </a:rPr>
                        <a:t>Attività produttive, terziario, export</a:t>
                      </a:r>
                      <a:endParaRPr lang="it-IT" sz="1600" b="1" u="none" strike="noStrike" dirty="0">
                        <a:effectLst/>
                      </a:endParaRPr>
                    </a:p>
                  </a:txBody>
                  <a:tcPr marL="7620" marR="7620" marT="7620" marB="0" anchor="b"/>
                </a:tc>
                <a:tc>
                  <a:txBody>
                    <a:bodyPr/>
                    <a:lstStyle/>
                    <a:p>
                      <a:pPr algn="ctr" fontAlgn="ctr"/>
                      <a:r>
                        <a:rPr lang="it-IT" sz="1600" b="0" i="0" u="none" strike="noStrike" dirty="0" smtClean="0">
                          <a:solidFill>
                            <a:srgbClr val="000000"/>
                          </a:solidFill>
                          <a:effectLst/>
                          <a:latin typeface="Calibri" panose="020F0502020204030204" pitchFamily="34" charset="0"/>
                        </a:rPr>
                        <a:t>10,8</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5">
                        <a:lumMod val="60000"/>
                        <a:lumOff val="40000"/>
                      </a:schemeClr>
                    </a:solidFill>
                  </a:tcPr>
                </a:tc>
                <a:tc>
                  <a:txBody>
                    <a:bodyPr/>
                    <a:lstStyle/>
                    <a:p>
                      <a:pPr algn="ctr" fontAlgn="ctr"/>
                      <a:r>
                        <a:rPr lang="it-IT" sz="1600" b="0" i="0" u="none" strike="noStrike" dirty="0" smtClean="0">
                          <a:solidFill>
                            <a:srgbClr val="000000"/>
                          </a:solidFill>
                          <a:effectLst/>
                          <a:latin typeface="Calibri" panose="020F0502020204030204" pitchFamily="34" charset="0"/>
                        </a:rPr>
                        <a:t>18,4</a:t>
                      </a:r>
                      <a:endParaRPr lang="it-IT" sz="1600" b="0" i="0" u="none" strike="noStrike" dirty="0">
                        <a:solidFill>
                          <a:srgbClr val="000000"/>
                        </a:solidFill>
                        <a:effectLst/>
                        <a:latin typeface="Calibri" panose="020F0502020204030204" pitchFamily="34" charset="0"/>
                      </a:endParaRPr>
                    </a:p>
                  </a:txBody>
                  <a:tcPr marL="7620" marR="7620" marT="7620" marB="0" anchor="ctr">
                    <a:solidFill>
                      <a:schemeClr val="accent6">
                        <a:lumMod val="60000"/>
                        <a:lumOff val="40000"/>
                      </a:schemeClr>
                    </a:solidFill>
                  </a:tcPr>
                </a:tc>
              </a:tr>
              <a:tr h="182880">
                <a:tc>
                  <a:txBody>
                    <a:bodyPr/>
                    <a:lstStyle/>
                    <a:p>
                      <a:pPr algn="l" fontAlgn="b"/>
                      <a:r>
                        <a:rPr lang="it-IT" sz="1600" b="1" u="none" strike="noStrike">
                          <a:effectLst/>
                        </a:rPr>
                        <a:t>Totale</a:t>
                      </a:r>
                      <a:endParaRPr lang="it-IT" sz="16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ctr"/>
                      <a:r>
                        <a:rPr lang="it-IT" sz="1600" b="1" i="0" u="none" strike="noStrike" dirty="0" smtClean="0">
                          <a:solidFill>
                            <a:srgbClr val="000000"/>
                          </a:solidFill>
                          <a:effectLst/>
                          <a:latin typeface="Calibri" panose="020F0502020204030204" pitchFamily="34" charset="0"/>
                        </a:rPr>
                        <a:t>15,8</a:t>
                      </a:r>
                      <a:endParaRPr lang="it-IT" sz="1600" b="1" i="0" u="none" strike="noStrike" dirty="0">
                        <a:solidFill>
                          <a:srgbClr val="000000"/>
                        </a:solidFill>
                        <a:effectLst/>
                        <a:latin typeface="Calibri" panose="020F0502020204030204" pitchFamily="34" charset="0"/>
                      </a:endParaRPr>
                    </a:p>
                  </a:txBody>
                  <a:tcPr marL="7620" marR="7620" marT="7620" marB="0" anchor="ctr">
                    <a:solidFill>
                      <a:schemeClr val="accent5">
                        <a:lumMod val="60000"/>
                        <a:lumOff val="40000"/>
                      </a:schemeClr>
                    </a:solidFill>
                  </a:tcPr>
                </a:tc>
                <a:tc>
                  <a:txBody>
                    <a:bodyPr/>
                    <a:lstStyle/>
                    <a:p>
                      <a:pPr algn="ctr" fontAlgn="ctr"/>
                      <a:r>
                        <a:rPr lang="it-IT" sz="1600" b="1" i="0" u="none" strike="noStrike" dirty="0" smtClean="0">
                          <a:solidFill>
                            <a:srgbClr val="000000"/>
                          </a:solidFill>
                          <a:effectLst/>
                          <a:latin typeface="Calibri" panose="020F0502020204030204" pitchFamily="34" charset="0"/>
                        </a:rPr>
                        <a:t>29,6</a:t>
                      </a:r>
                      <a:endParaRPr lang="it-IT" sz="1600" b="1" i="0" u="none" strike="noStrike" dirty="0">
                        <a:solidFill>
                          <a:srgbClr val="000000"/>
                        </a:solidFill>
                        <a:effectLst/>
                        <a:latin typeface="Calibri" panose="020F0502020204030204" pitchFamily="34" charset="0"/>
                      </a:endParaRPr>
                    </a:p>
                  </a:txBody>
                  <a:tcPr marL="7620" marR="7620" marT="7620" marB="0" anchor="ctr">
                    <a:solidFill>
                      <a:schemeClr val="accent6">
                        <a:lumMod val="60000"/>
                        <a:lumOff val="40000"/>
                      </a:schemeClr>
                    </a:solidFill>
                  </a:tcPr>
                </a:tc>
              </a:tr>
            </a:tbl>
          </a:graphicData>
        </a:graphic>
      </p:graphicFrame>
      <p:sp>
        <p:nvSpPr>
          <p:cNvPr id="15" name="Titolo 3"/>
          <p:cNvSpPr txBox="1">
            <a:spLocks/>
          </p:cNvSpPr>
          <p:nvPr/>
        </p:nvSpPr>
        <p:spPr bwMode="auto">
          <a:xfrm>
            <a:off x="251520" y="195336"/>
            <a:ext cx="8791575" cy="40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1588"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r>
              <a:rPr lang="it-IT" sz="3200" b="1" dirty="0">
                <a:ln w="19050">
                  <a:noFill/>
                  <a:prstDash val="solid"/>
                </a:ln>
                <a:solidFill>
                  <a:srgbClr val="09882A"/>
                </a:solidFill>
                <a:latin typeface="+mn-lt"/>
                <a:ea typeface="+mn-ea"/>
              </a:rPr>
              <a:t>Dati </a:t>
            </a:r>
            <a:r>
              <a:rPr lang="it-IT" sz="3200" b="1" dirty="0" smtClean="0">
                <a:ln w="19050">
                  <a:noFill/>
                  <a:prstDash val="solid"/>
                </a:ln>
                <a:solidFill>
                  <a:srgbClr val="09882A"/>
                </a:solidFill>
                <a:latin typeface="+mn-lt"/>
                <a:ea typeface="+mn-ea"/>
              </a:rPr>
              <a:t>provincia di Pavia</a:t>
            </a:r>
            <a:endParaRPr lang="it-IT" sz="3200" b="1" dirty="0">
              <a:ln w="19050">
                <a:noFill/>
                <a:prstDash val="solid"/>
              </a:ln>
              <a:solidFill>
                <a:srgbClr val="09882A"/>
              </a:solidFill>
              <a:latin typeface="+mn-lt"/>
              <a:ea typeface="+mn-ea"/>
            </a:endParaRPr>
          </a:p>
        </p:txBody>
      </p:sp>
      <p:grpSp>
        <p:nvGrpSpPr>
          <p:cNvPr id="18" name="Gruppo 17"/>
          <p:cNvGrpSpPr/>
          <p:nvPr/>
        </p:nvGrpSpPr>
        <p:grpSpPr>
          <a:xfrm>
            <a:off x="-1" y="6426000"/>
            <a:ext cx="9144000" cy="432000"/>
            <a:chOff x="0" y="6439394"/>
            <a:chExt cx="9144000" cy="432000"/>
          </a:xfrm>
        </p:grpSpPr>
        <p:sp>
          <p:nvSpPr>
            <p:cNvPr id="19" name="Rettangolo 18"/>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2" name="Segnaposto numero diapositiva 5"/>
          <p:cNvSpPr txBox="1">
            <a:spLocks/>
          </p:cNvSpPr>
          <p:nvPr/>
        </p:nvSpPr>
        <p:spPr>
          <a:xfrm>
            <a:off x="8459752" y="6378981"/>
            <a:ext cx="590600" cy="559940"/>
          </a:xfrm>
          <a:prstGeom prst="rect">
            <a:avLst/>
          </a:prstGeom>
        </p:spPr>
        <p:txBody>
          <a:bodyPr vert="horz" lIns="91440" tIns="45720" rIns="91440" bIns="45720" rtlCol="0" anchor="ctr"/>
          <a:lstStyle>
            <a:defPPr>
              <a:defRPr lang="it-IT"/>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a:defRPr/>
            </a:pPr>
            <a:r>
              <a:rPr lang="it-IT" sz="1400" b="1" i="0" dirty="0" smtClean="0">
                <a:solidFill>
                  <a:schemeClr val="bg1"/>
                </a:solidFill>
              </a:rPr>
              <a:t>7</a:t>
            </a:r>
            <a:endParaRPr lang="it-IT" sz="1400" b="1" i="0" dirty="0">
              <a:solidFill>
                <a:schemeClr val="bg1"/>
              </a:solidFill>
            </a:endParaRPr>
          </a:p>
        </p:txBody>
      </p:sp>
    </p:spTree>
    <p:extLst>
      <p:ext uri="{BB962C8B-B14F-4D97-AF65-F5344CB8AC3E}">
        <p14:creationId xmlns:p14="http://schemas.microsoft.com/office/powerpoint/2010/main" val="3171386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o 3"/>
          <p:cNvGrpSpPr/>
          <p:nvPr/>
        </p:nvGrpSpPr>
        <p:grpSpPr>
          <a:xfrm>
            <a:off x="-1" y="6426000"/>
            <a:ext cx="9144000" cy="432000"/>
            <a:chOff x="0" y="6439394"/>
            <a:chExt cx="9144000" cy="432000"/>
          </a:xfrm>
        </p:grpSpPr>
        <p:sp>
          <p:nvSpPr>
            <p:cNvPr id="6" name="Rettangolo 5"/>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itolo 3"/>
          <p:cNvSpPr txBox="1">
            <a:spLocks/>
          </p:cNvSpPr>
          <p:nvPr/>
        </p:nvSpPr>
        <p:spPr bwMode="auto">
          <a:xfrm>
            <a:off x="179512" y="116632"/>
            <a:ext cx="8791575" cy="40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1588"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r>
              <a:rPr lang="it-IT" b="1" dirty="0">
                <a:ln w="19050">
                  <a:noFill/>
                  <a:prstDash val="solid"/>
                </a:ln>
                <a:solidFill>
                  <a:srgbClr val="09882A"/>
                </a:solidFill>
                <a:latin typeface="+mn-lt"/>
                <a:ea typeface="+mn-ea"/>
              </a:rPr>
              <a:t>Principali misure promosse - Dettaglio settoriale delle imprese beneficiarie - 1</a:t>
            </a:r>
          </a:p>
        </p:txBody>
      </p:sp>
      <p:graphicFrame>
        <p:nvGraphicFramePr>
          <p:cNvPr id="5" name="Tabella 4"/>
          <p:cNvGraphicFramePr>
            <a:graphicFrameLocks noGrp="1"/>
          </p:cNvGraphicFramePr>
          <p:nvPr>
            <p:extLst>
              <p:ext uri="{D42A27DB-BD31-4B8C-83A1-F6EECF244321}">
                <p14:modId xmlns:p14="http://schemas.microsoft.com/office/powerpoint/2010/main" val="3038813375"/>
              </p:ext>
            </p:extLst>
          </p:nvPr>
        </p:nvGraphicFramePr>
        <p:xfrm>
          <a:off x="251520" y="521296"/>
          <a:ext cx="8280921" cy="6080760"/>
        </p:xfrm>
        <a:graphic>
          <a:graphicData uri="http://schemas.openxmlformats.org/drawingml/2006/table">
            <a:tbl>
              <a:tblPr firstRow="1" bandRow="1">
                <a:tableStyleId>{5C22544A-7EE6-4342-B048-85BDC9FD1C3A}</a:tableStyleId>
              </a:tblPr>
              <a:tblGrid>
                <a:gridCol w="561848"/>
                <a:gridCol w="2948155"/>
                <a:gridCol w="1746581"/>
                <a:gridCol w="1381990"/>
                <a:gridCol w="1642347"/>
              </a:tblGrid>
              <a:tr h="370840">
                <a:tc>
                  <a:txBody>
                    <a:bodyPr/>
                    <a:lstStyle/>
                    <a:p>
                      <a:r>
                        <a:rPr lang="it-IT" sz="1400" dirty="0" smtClean="0"/>
                        <a:t>N°</a:t>
                      </a:r>
                      <a:endParaRPr lang="it-IT" sz="1400" dirty="0"/>
                    </a:p>
                  </a:txBody>
                  <a:tcPr/>
                </a:tc>
                <a:tc>
                  <a:txBody>
                    <a:bodyPr/>
                    <a:lstStyle/>
                    <a:p>
                      <a:r>
                        <a:rPr lang="it-IT" sz="1400" dirty="0" smtClean="0"/>
                        <a:t>Misura</a:t>
                      </a:r>
                      <a:endParaRPr lang="it-IT" sz="1400" dirty="0"/>
                    </a:p>
                  </a:txBody>
                  <a:tcPr/>
                </a:tc>
                <a:tc>
                  <a:txBody>
                    <a:bodyPr/>
                    <a:lstStyle/>
                    <a:p>
                      <a:r>
                        <a:rPr lang="it-IT" sz="1400" dirty="0" smtClean="0"/>
                        <a:t>Commercio</a:t>
                      </a:r>
                      <a:endParaRPr lang="it-IT" sz="1400" dirty="0"/>
                    </a:p>
                  </a:txBody>
                  <a:tcPr/>
                </a:tc>
                <a:tc>
                  <a:txBody>
                    <a:bodyPr/>
                    <a:lstStyle/>
                    <a:p>
                      <a:r>
                        <a:rPr lang="it-IT" sz="1400" dirty="0" smtClean="0"/>
                        <a:t>Turismo</a:t>
                      </a:r>
                      <a:endParaRPr lang="it-IT" sz="1400" dirty="0"/>
                    </a:p>
                  </a:txBody>
                  <a:tcPr/>
                </a:tc>
                <a:tc>
                  <a:txBody>
                    <a:bodyPr/>
                    <a:lstStyle/>
                    <a:p>
                      <a:r>
                        <a:rPr lang="it-IT" sz="1400" dirty="0" smtClean="0"/>
                        <a:t>Attività produttive,</a:t>
                      </a:r>
                      <a:r>
                        <a:rPr lang="it-IT" sz="1400" baseline="0" dirty="0" smtClean="0"/>
                        <a:t> terziario e export</a:t>
                      </a:r>
                      <a:endParaRPr lang="it-IT" sz="1400" dirty="0"/>
                    </a:p>
                  </a:txBody>
                  <a:tcPr/>
                </a:tc>
              </a:tr>
              <a:tr h="370840">
                <a:tc>
                  <a:txBody>
                    <a:bodyPr/>
                    <a:lstStyle/>
                    <a:p>
                      <a:r>
                        <a:rPr lang="it-IT" sz="1300" dirty="0" smtClean="0"/>
                        <a:t>1</a:t>
                      </a:r>
                      <a:endParaRPr lang="it-IT" sz="1300" dirty="0"/>
                    </a:p>
                  </a:txBody>
                  <a:tcPr/>
                </a:tc>
                <a:tc>
                  <a:txBody>
                    <a:bodyPr/>
                    <a:lstStyle/>
                    <a:p>
                      <a:r>
                        <a:rPr lang="it-IT" sz="1300" dirty="0" smtClean="0"/>
                        <a:t>Bando «Impresa</a:t>
                      </a:r>
                      <a:r>
                        <a:rPr lang="it-IT" sz="1300" baseline="0" dirty="0" smtClean="0"/>
                        <a:t> Sicura»</a:t>
                      </a:r>
                      <a:endParaRPr lang="it-IT" sz="1300" dirty="0"/>
                    </a:p>
                  </a:txBody>
                  <a:tcPr/>
                </a:tc>
                <a:tc>
                  <a:txBody>
                    <a:bodyPr/>
                    <a:lstStyle/>
                    <a:p>
                      <a:endParaRPr lang="it-IT" sz="1400" kern="1200" dirty="0">
                        <a:solidFill>
                          <a:schemeClr val="dk1"/>
                        </a:solidFill>
                        <a:latin typeface="+mn-lt"/>
                        <a:ea typeface="+mn-ea"/>
                        <a:cs typeface="+mn-cs"/>
                      </a:endParaRPr>
                    </a:p>
                  </a:txBody>
                  <a:tcPr>
                    <a:solidFill>
                      <a:schemeClr val="accent5">
                        <a:lumMod val="50000"/>
                      </a:schemeClr>
                    </a:solidFill>
                  </a:tcPr>
                </a:tc>
                <a:tc>
                  <a:txBody>
                    <a:bodyPr/>
                    <a:lstStyle/>
                    <a:p>
                      <a:endParaRPr lang="it-IT" sz="1400" dirty="0"/>
                    </a:p>
                  </a:txBody>
                  <a:tcPr/>
                </a:tc>
                <a:tc>
                  <a:txBody>
                    <a:bodyPr/>
                    <a:lstStyle/>
                    <a:p>
                      <a:endParaRPr lang="it-IT" sz="1400" kern="1200" dirty="0">
                        <a:solidFill>
                          <a:schemeClr val="dk1"/>
                        </a:solidFill>
                        <a:latin typeface="+mn-lt"/>
                        <a:ea typeface="+mn-ea"/>
                        <a:cs typeface="+mn-cs"/>
                      </a:endParaRPr>
                    </a:p>
                  </a:txBody>
                  <a:tcPr>
                    <a:solidFill>
                      <a:schemeClr val="accent5">
                        <a:lumMod val="50000"/>
                      </a:schemeClr>
                    </a:solidFill>
                  </a:tcPr>
                </a:tc>
              </a:tr>
              <a:tr h="370840">
                <a:tc>
                  <a:txBody>
                    <a:bodyPr/>
                    <a:lstStyle/>
                    <a:p>
                      <a:r>
                        <a:rPr lang="it-IT" sz="1300" dirty="0" smtClean="0"/>
                        <a:t>2</a:t>
                      </a:r>
                      <a:endParaRPr lang="it-IT" sz="1300" dirty="0"/>
                    </a:p>
                  </a:txBody>
                  <a:tcPr/>
                </a:tc>
                <a:tc>
                  <a:txBody>
                    <a:bodyPr/>
                    <a:lstStyle/>
                    <a:p>
                      <a:r>
                        <a:rPr lang="it-IT" sz="1300" dirty="0" smtClean="0"/>
                        <a:t>Bando «Sicurezza»</a:t>
                      </a:r>
                      <a:endParaRPr lang="it-IT" sz="1300" dirty="0"/>
                    </a:p>
                  </a:txBody>
                  <a:tcPr/>
                </a:tc>
                <a:tc>
                  <a:txBody>
                    <a:bodyPr/>
                    <a:lstStyle/>
                    <a:p>
                      <a:endParaRPr lang="it-IT" sz="1400" dirty="0"/>
                    </a:p>
                  </a:txBody>
                  <a:tcPr>
                    <a:solidFill>
                      <a:schemeClr val="accent5">
                        <a:lumMod val="50000"/>
                      </a:schemeClr>
                    </a:solidFill>
                  </a:tcPr>
                </a:tc>
                <a:tc>
                  <a:txBody>
                    <a:bodyPr/>
                    <a:lstStyle/>
                    <a:p>
                      <a:endParaRPr lang="it-IT" sz="1400" dirty="0"/>
                    </a:p>
                  </a:txBody>
                  <a:tcPr/>
                </a:tc>
                <a:tc>
                  <a:txBody>
                    <a:bodyPr/>
                    <a:lstStyle/>
                    <a:p>
                      <a:endParaRPr lang="it-IT" sz="1400" dirty="0"/>
                    </a:p>
                  </a:txBody>
                  <a:tcPr/>
                </a:tc>
              </a:tr>
              <a:tr h="370840">
                <a:tc>
                  <a:txBody>
                    <a:bodyPr/>
                    <a:lstStyle/>
                    <a:p>
                      <a:r>
                        <a:rPr lang="it-IT" sz="1300" dirty="0" smtClean="0"/>
                        <a:t>3</a:t>
                      </a:r>
                      <a:endParaRPr lang="it-IT" sz="1300" dirty="0"/>
                    </a:p>
                  </a:txBody>
                  <a:tcPr/>
                </a:tc>
                <a:tc>
                  <a:txBody>
                    <a:bodyPr/>
                    <a:lstStyle/>
                    <a:p>
                      <a:r>
                        <a:rPr lang="it-IT" sz="1300" dirty="0" smtClean="0"/>
                        <a:t>Distretti dell’Attrattività</a:t>
                      </a:r>
                      <a:endParaRPr lang="it-IT" sz="1300" dirty="0"/>
                    </a:p>
                  </a:txBody>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c>
                  <a:txBody>
                    <a:bodyPr/>
                    <a:lstStyle/>
                    <a:p>
                      <a:endParaRPr lang="it-IT" sz="1400" dirty="0"/>
                    </a:p>
                  </a:txBody>
                  <a:tcPr/>
                </a:tc>
              </a:tr>
              <a:tr h="370840">
                <a:tc>
                  <a:txBody>
                    <a:bodyPr/>
                    <a:lstStyle/>
                    <a:p>
                      <a:r>
                        <a:rPr lang="it-IT" sz="1300" dirty="0" smtClean="0"/>
                        <a:t>4</a:t>
                      </a:r>
                      <a:endParaRPr lang="it-IT" sz="1300" dirty="0"/>
                    </a:p>
                  </a:txBody>
                  <a:tcPr/>
                </a:tc>
                <a:tc>
                  <a:txBody>
                    <a:bodyPr/>
                    <a:lstStyle/>
                    <a:p>
                      <a:r>
                        <a:rPr lang="it-IT" sz="1300" dirty="0" smtClean="0"/>
                        <a:t>Bando Fiere </a:t>
                      </a:r>
                      <a:endParaRPr lang="it-IT" sz="1300" dirty="0"/>
                    </a:p>
                  </a:txBody>
                  <a:tcPr/>
                </a:tc>
                <a:tc>
                  <a:txBody>
                    <a:bodyPr/>
                    <a:lstStyle/>
                    <a:p>
                      <a:endParaRPr lang="it-IT" sz="1400"/>
                    </a:p>
                  </a:txBody>
                  <a:tcPr/>
                </a:tc>
                <a:tc>
                  <a:txBody>
                    <a:bodyPr/>
                    <a:lstStyle/>
                    <a:p>
                      <a:endParaRPr lang="it-IT" sz="1400"/>
                    </a:p>
                  </a:txBody>
                  <a:tcPr/>
                </a:tc>
                <a:tc>
                  <a:txBody>
                    <a:bodyPr/>
                    <a:lstStyle/>
                    <a:p>
                      <a:endParaRPr lang="it-IT" sz="1400" dirty="0"/>
                    </a:p>
                  </a:txBody>
                  <a:tcPr>
                    <a:solidFill>
                      <a:schemeClr val="accent5">
                        <a:lumMod val="50000"/>
                      </a:schemeClr>
                    </a:solidFill>
                  </a:tcPr>
                </a:tc>
              </a:tr>
              <a:tr h="370840">
                <a:tc>
                  <a:txBody>
                    <a:bodyPr/>
                    <a:lstStyle/>
                    <a:p>
                      <a:r>
                        <a:rPr lang="it-IT" sz="1300" dirty="0" smtClean="0"/>
                        <a:t>5</a:t>
                      </a:r>
                      <a:endParaRPr lang="it-IT" sz="1300" dirty="0"/>
                    </a:p>
                  </a:txBody>
                  <a:tcPr/>
                </a:tc>
                <a:tc>
                  <a:txBody>
                    <a:bodyPr/>
                    <a:lstStyle/>
                    <a:p>
                      <a:r>
                        <a:rPr lang="it-IT" sz="1300" dirty="0" smtClean="0"/>
                        <a:t>Bando </a:t>
                      </a:r>
                      <a:r>
                        <a:rPr lang="it-IT" sz="1300" dirty="0" err="1" smtClean="0"/>
                        <a:t>Voltapagina</a:t>
                      </a:r>
                      <a:endParaRPr lang="it-IT" sz="1300" dirty="0"/>
                    </a:p>
                  </a:txBody>
                  <a:tcPr/>
                </a:tc>
                <a:tc>
                  <a:txBody>
                    <a:bodyPr/>
                    <a:lstStyle/>
                    <a:p>
                      <a:endParaRPr lang="it-IT" sz="1400" dirty="0"/>
                    </a:p>
                  </a:txBody>
                  <a:tcPr>
                    <a:solidFill>
                      <a:schemeClr val="accent5">
                        <a:lumMod val="50000"/>
                      </a:schemeClr>
                    </a:solidFill>
                  </a:tcPr>
                </a:tc>
                <a:tc>
                  <a:txBody>
                    <a:bodyPr/>
                    <a:lstStyle/>
                    <a:p>
                      <a:endParaRPr lang="it-IT" sz="1400" dirty="0"/>
                    </a:p>
                  </a:txBody>
                  <a:tcPr/>
                </a:tc>
                <a:tc>
                  <a:txBody>
                    <a:bodyPr/>
                    <a:lstStyle/>
                    <a:p>
                      <a:endParaRPr lang="it-IT" sz="1400" dirty="0"/>
                    </a:p>
                  </a:txBody>
                  <a:tcPr/>
                </a:tc>
              </a:tr>
              <a:tr h="370840">
                <a:tc>
                  <a:txBody>
                    <a:bodyPr/>
                    <a:lstStyle/>
                    <a:p>
                      <a:r>
                        <a:rPr lang="it-IT" sz="1300" dirty="0" smtClean="0"/>
                        <a:t>6</a:t>
                      </a:r>
                      <a:endParaRPr lang="it-IT" sz="1300" dirty="0"/>
                    </a:p>
                  </a:txBody>
                  <a:tcPr/>
                </a:tc>
                <a:tc>
                  <a:txBody>
                    <a:bodyPr/>
                    <a:lstStyle/>
                    <a:p>
                      <a:r>
                        <a:rPr lang="it-IT" sz="1300" dirty="0" smtClean="0"/>
                        <a:t>Distretti</a:t>
                      </a:r>
                      <a:r>
                        <a:rPr lang="it-IT" sz="1300" baseline="0" dirty="0" smtClean="0"/>
                        <a:t> del commercio – 5° bando</a:t>
                      </a:r>
                      <a:endParaRPr lang="it-IT" sz="1300" dirty="0"/>
                    </a:p>
                  </a:txBody>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r>
              <a:tr h="370840">
                <a:tc>
                  <a:txBody>
                    <a:bodyPr/>
                    <a:lstStyle/>
                    <a:p>
                      <a:r>
                        <a:rPr lang="it-IT" sz="1300" dirty="0" smtClean="0"/>
                        <a:t>7</a:t>
                      </a:r>
                      <a:endParaRPr lang="it-IT" sz="1300" dirty="0"/>
                    </a:p>
                  </a:txBody>
                  <a:tcPr/>
                </a:tc>
                <a:tc>
                  <a:txBody>
                    <a:bodyPr/>
                    <a:lstStyle/>
                    <a:p>
                      <a:r>
                        <a:rPr lang="it-IT" sz="1300" dirty="0" smtClean="0"/>
                        <a:t>Bando Smart </a:t>
                      </a:r>
                      <a:r>
                        <a:rPr lang="it-IT" sz="1300" dirty="0" err="1" smtClean="0"/>
                        <a:t>Fashion&amp;Design</a:t>
                      </a:r>
                      <a:endParaRPr lang="it-IT" sz="1300" dirty="0"/>
                    </a:p>
                  </a:txBody>
                  <a:tcPr/>
                </a:tc>
                <a:tc>
                  <a:txBody>
                    <a:bodyPr/>
                    <a:lstStyle/>
                    <a:p>
                      <a:endParaRPr lang="it-IT" sz="1400" dirty="0"/>
                    </a:p>
                  </a:txBody>
                  <a:tcPr/>
                </a:tc>
                <a:tc>
                  <a:txBody>
                    <a:bodyPr/>
                    <a:lstStyle/>
                    <a:p>
                      <a:endParaRPr lang="it-IT" sz="1400" dirty="0"/>
                    </a:p>
                  </a:txBody>
                  <a:tcPr/>
                </a:tc>
                <a:tc>
                  <a:txBody>
                    <a:bodyPr/>
                    <a:lstStyle/>
                    <a:p>
                      <a:endParaRPr lang="it-IT" sz="1400" dirty="0"/>
                    </a:p>
                  </a:txBody>
                  <a:tcPr>
                    <a:solidFill>
                      <a:schemeClr val="accent5">
                        <a:lumMod val="50000"/>
                      </a:schemeClr>
                    </a:solidFill>
                  </a:tcPr>
                </a:tc>
              </a:tr>
              <a:tr h="370840">
                <a:tc>
                  <a:txBody>
                    <a:bodyPr/>
                    <a:lstStyle/>
                    <a:p>
                      <a:r>
                        <a:rPr lang="it-IT" sz="1300" dirty="0" smtClean="0"/>
                        <a:t>8</a:t>
                      </a:r>
                      <a:endParaRPr lang="it-IT" sz="1300" dirty="0"/>
                    </a:p>
                  </a:txBody>
                  <a:tcPr/>
                </a:tc>
                <a:tc>
                  <a:txBody>
                    <a:bodyPr/>
                    <a:lstStyle/>
                    <a:p>
                      <a:r>
                        <a:rPr lang="it-IT" sz="1300" dirty="0" smtClean="0"/>
                        <a:t>Bando Innovazione per il terziario</a:t>
                      </a:r>
                      <a:endParaRPr lang="it-IT" sz="1300" dirty="0"/>
                    </a:p>
                  </a:txBody>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r>
              <a:tr h="370840">
                <a:tc>
                  <a:txBody>
                    <a:bodyPr/>
                    <a:lstStyle/>
                    <a:p>
                      <a:r>
                        <a:rPr lang="it-IT" sz="1300" dirty="0" smtClean="0"/>
                        <a:t>9</a:t>
                      </a:r>
                      <a:endParaRPr lang="it-IT" sz="1300" dirty="0"/>
                    </a:p>
                  </a:txBody>
                  <a:tcPr/>
                </a:tc>
                <a:tc>
                  <a:txBody>
                    <a:bodyPr/>
                    <a:lstStyle/>
                    <a:p>
                      <a:r>
                        <a:rPr lang="it-IT" sz="1300" dirty="0" smtClean="0"/>
                        <a:t>Bando Moda e Digitale</a:t>
                      </a:r>
                      <a:endParaRPr lang="it-IT" sz="1300" dirty="0"/>
                    </a:p>
                  </a:txBody>
                  <a:tcPr/>
                </a:tc>
                <a:tc>
                  <a:txBody>
                    <a:bodyPr/>
                    <a:lstStyle/>
                    <a:p>
                      <a:endParaRPr lang="it-IT" sz="1400"/>
                    </a:p>
                  </a:txBody>
                  <a:tcPr/>
                </a:tc>
                <a:tc>
                  <a:txBody>
                    <a:bodyPr/>
                    <a:lstStyle/>
                    <a:p>
                      <a:endParaRPr lang="it-IT" sz="1400" dirty="0"/>
                    </a:p>
                  </a:txBody>
                  <a:tcPr/>
                </a:tc>
                <a:tc>
                  <a:txBody>
                    <a:bodyPr/>
                    <a:lstStyle/>
                    <a:p>
                      <a:endParaRPr lang="it-IT" sz="1400" dirty="0"/>
                    </a:p>
                  </a:txBody>
                  <a:tcPr>
                    <a:solidFill>
                      <a:schemeClr val="accent5">
                        <a:lumMod val="50000"/>
                      </a:schemeClr>
                    </a:solidFill>
                  </a:tcPr>
                </a:tc>
              </a:tr>
              <a:tr h="370840">
                <a:tc>
                  <a:txBody>
                    <a:bodyPr/>
                    <a:lstStyle/>
                    <a:p>
                      <a:r>
                        <a:rPr lang="it-IT" sz="1300" dirty="0" smtClean="0"/>
                        <a:t>10</a:t>
                      </a:r>
                      <a:endParaRPr lang="it-IT" sz="1300" dirty="0"/>
                    </a:p>
                  </a:txBody>
                  <a:tcPr/>
                </a:tc>
                <a:tc>
                  <a:txBody>
                    <a:bodyPr/>
                    <a:lstStyle/>
                    <a:p>
                      <a:r>
                        <a:rPr lang="it-IT" sz="1300" dirty="0" smtClean="0">
                          <a:solidFill>
                            <a:schemeClr val="tx1"/>
                          </a:solidFill>
                        </a:rPr>
                        <a:t>Bando Creatività Eventi e Luoghi</a:t>
                      </a:r>
                      <a:endParaRPr lang="it-IT" sz="1300" dirty="0">
                        <a:solidFill>
                          <a:schemeClr val="tx1"/>
                        </a:solidFill>
                      </a:endParaRPr>
                    </a:p>
                  </a:txBody>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r>
              <a:tr h="370840">
                <a:tc>
                  <a:txBody>
                    <a:bodyPr/>
                    <a:lstStyle/>
                    <a:p>
                      <a:r>
                        <a:rPr lang="it-IT" sz="1300" dirty="0" smtClean="0"/>
                        <a:t>11</a:t>
                      </a:r>
                      <a:endParaRPr lang="it-IT" sz="1300" dirty="0"/>
                    </a:p>
                  </a:txBody>
                  <a:tcPr/>
                </a:tc>
                <a:tc>
                  <a:txBody>
                    <a:bodyPr/>
                    <a:lstStyle/>
                    <a:p>
                      <a:r>
                        <a:rPr lang="it-IT" sz="1300" dirty="0" smtClean="0"/>
                        <a:t>Bando Travel </a:t>
                      </a:r>
                      <a:r>
                        <a:rPr lang="it-IT" sz="1300" dirty="0" err="1" smtClean="0"/>
                        <a:t>Trade</a:t>
                      </a:r>
                      <a:endParaRPr lang="it-IT" sz="1300" dirty="0"/>
                    </a:p>
                  </a:txBody>
                  <a:tcPr/>
                </a:tc>
                <a:tc>
                  <a:txBody>
                    <a:bodyPr/>
                    <a:lstStyle/>
                    <a:p>
                      <a:endParaRPr lang="it-IT" sz="1400"/>
                    </a:p>
                  </a:txBody>
                  <a:tcPr/>
                </a:tc>
                <a:tc>
                  <a:txBody>
                    <a:bodyPr/>
                    <a:lstStyle/>
                    <a:p>
                      <a:endParaRPr lang="it-IT" sz="1400" dirty="0"/>
                    </a:p>
                  </a:txBody>
                  <a:tcPr>
                    <a:solidFill>
                      <a:schemeClr val="accent5">
                        <a:lumMod val="50000"/>
                      </a:schemeClr>
                    </a:solidFill>
                  </a:tcPr>
                </a:tc>
                <a:tc>
                  <a:txBody>
                    <a:bodyPr/>
                    <a:lstStyle/>
                    <a:p>
                      <a:endParaRPr lang="it-IT" sz="1400" dirty="0"/>
                    </a:p>
                  </a:txBody>
                  <a:tcPr/>
                </a:tc>
              </a:tr>
              <a:tr h="370840">
                <a:tc>
                  <a:txBody>
                    <a:bodyPr/>
                    <a:lstStyle/>
                    <a:p>
                      <a:r>
                        <a:rPr lang="it-IT" sz="1300" dirty="0" smtClean="0"/>
                        <a:t>12</a:t>
                      </a:r>
                      <a:endParaRPr lang="it-IT" sz="1300" dirty="0"/>
                    </a:p>
                  </a:txBody>
                  <a:tcPr/>
                </a:tc>
                <a:tc>
                  <a:txBody>
                    <a:bodyPr/>
                    <a:lstStyle/>
                    <a:p>
                      <a:r>
                        <a:rPr lang="it-IT" sz="1300" dirty="0" smtClean="0">
                          <a:solidFill>
                            <a:schemeClr val="tx1"/>
                          </a:solidFill>
                        </a:rPr>
                        <a:t>Bando Cicloturismo</a:t>
                      </a:r>
                      <a:endParaRPr lang="it-IT" sz="1300" dirty="0">
                        <a:solidFill>
                          <a:schemeClr val="tx1"/>
                        </a:solidFill>
                      </a:endParaRPr>
                    </a:p>
                  </a:txBody>
                  <a:tcPr/>
                </a:tc>
                <a:tc>
                  <a:txBody>
                    <a:bodyPr/>
                    <a:lstStyle/>
                    <a:p>
                      <a:endParaRPr lang="it-IT" sz="1400" dirty="0"/>
                    </a:p>
                  </a:txBody>
                  <a:tcPr/>
                </a:tc>
                <a:tc>
                  <a:txBody>
                    <a:bodyPr/>
                    <a:lstStyle/>
                    <a:p>
                      <a:endParaRPr lang="it-IT" sz="1400" dirty="0"/>
                    </a:p>
                  </a:txBody>
                  <a:tcPr>
                    <a:solidFill>
                      <a:schemeClr val="accent5">
                        <a:lumMod val="50000"/>
                      </a:schemeClr>
                    </a:solidFill>
                  </a:tcPr>
                </a:tc>
                <a:tc>
                  <a:txBody>
                    <a:bodyPr/>
                    <a:lstStyle/>
                    <a:p>
                      <a:endParaRPr lang="it-IT" sz="1400" dirty="0"/>
                    </a:p>
                  </a:txBody>
                  <a:tcPr/>
                </a:tc>
              </a:tr>
              <a:tr h="370840">
                <a:tc>
                  <a:txBody>
                    <a:bodyPr/>
                    <a:lstStyle/>
                    <a:p>
                      <a:r>
                        <a:rPr lang="it-IT" sz="1300" dirty="0" smtClean="0"/>
                        <a:t>13</a:t>
                      </a:r>
                      <a:endParaRPr lang="it-IT" sz="1300" dirty="0"/>
                    </a:p>
                  </a:txBody>
                  <a:tcPr/>
                </a:tc>
                <a:tc>
                  <a:txBody>
                    <a:bodyPr/>
                    <a:lstStyle/>
                    <a:p>
                      <a:r>
                        <a:rPr lang="it-IT" sz="1300" dirty="0" smtClean="0">
                          <a:solidFill>
                            <a:schemeClr val="tx1"/>
                          </a:solidFill>
                        </a:rPr>
                        <a:t>Bando Turismo Religioso</a:t>
                      </a:r>
                      <a:endParaRPr lang="it-IT" sz="1300" dirty="0">
                        <a:solidFill>
                          <a:schemeClr val="tx1"/>
                        </a:solidFill>
                      </a:endParaRPr>
                    </a:p>
                  </a:txBody>
                  <a:tcPr/>
                </a:tc>
                <a:tc>
                  <a:txBody>
                    <a:bodyPr/>
                    <a:lstStyle/>
                    <a:p>
                      <a:endParaRPr lang="it-IT" sz="1400" dirty="0"/>
                    </a:p>
                  </a:txBody>
                  <a:tcPr/>
                </a:tc>
                <a:tc>
                  <a:txBody>
                    <a:bodyPr/>
                    <a:lstStyle/>
                    <a:p>
                      <a:endParaRPr lang="it-IT" sz="1400" dirty="0"/>
                    </a:p>
                  </a:txBody>
                  <a:tcPr>
                    <a:solidFill>
                      <a:schemeClr val="accent5">
                        <a:lumMod val="50000"/>
                      </a:schemeClr>
                    </a:solidFill>
                  </a:tcPr>
                </a:tc>
                <a:tc>
                  <a:txBody>
                    <a:bodyPr/>
                    <a:lstStyle/>
                    <a:p>
                      <a:endParaRPr lang="it-IT" sz="1400" dirty="0"/>
                    </a:p>
                  </a:txBody>
                  <a:tcPr/>
                </a:tc>
              </a:tr>
              <a:tr h="370840">
                <a:tc>
                  <a:txBody>
                    <a:bodyPr/>
                    <a:lstStyle/>
                    <a:p>
                      <a:r>
                        <a:rPr lang="it-IT" sz="1300" dirty="0" smtClean="0"/>
                        <a:t>14</a:t>
                      </a:r>
                      <a:endParaRPr lang="it-IT" sz="13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300" dirty="0" smtClean="0"/>
                        <a:t>Lombardia Concreta</a:t>
                      </a:r>
                    </a:p>
                  </a:txBody>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c>
                  <a:txBody>
                    <a:bodyPr/>
                    <a:lstStyle/>
                    <a:p>
                      <a:endParaRPr lang="it-IT" sz="1400" dirty="0"/>
                    </a:p>
                  </a:txBody>
                  <a:tcPr/>
                </a:tc>
              </a:tr>
              <a:tr h="370840">
                <a:tc>
                  <a:txBody>
                    <a:bodyPr/>
                    <a:lstStyle/>
                    <a:p>
                      <a:r>
                        <a:rPr lang="it-IT" sz="1300" dirty="0" smtClean="0"/>
                        <a:t>15</a:t>
                      </a:r>
                      <a:endParaRPr lang="it-IT" sz="13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300" dirty="0" smtClean="0"/>
                        <a:t>Bando ASSET</a:t>
                      </a:r>
                    </a:p>
                  </a:txBody>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r>
            </a:tbl>
          </a:graphicData>
        </a:graphic>
      </p:graphicFrame>
      <p:sp>
        <p:nvSpPr>
          <p:cNvPr id="9" name="Segnaposto numero diapositiva 5"/>
          <p:cNvSpPr txBox="1">
            <a:spLocks/>
          </p:cNvSpPr>
          <p:nvPr/>
        </p:nvSpPr>
        <p:spPr>
          <a:xfrm>
            <a:off x="8459752" y="6378981"/>
            <a:ext cx="590600" cy="559940"/>
          </a:xfrm>
          <a:prstGeom prst="rect">
            <a:avLst/>
          </a:prstGeom>
        </p:spPr>
        <p:txBody>
          <a:bodyPr vert="horz" lIns="91440" tIns="45720" rIns="91440" bIns="45720" rtlCol="0" anchor="ctr"/>
          <a:lstStyle>
            <a:defPPr>
              <a:defRPr lang="it-IT"/>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a:defRPr/>
            </a:pPr>
            <a:r>
              <a:rPr lang="it-IT" sz="1400" b="1" dirty="0">
                <a:solidFill>
                  <a:schemeClr val="bg1"/>
                </a:solidFill>
              </a:rPr>
              <a:t>8</a:t>
            </a:r>
            <a:endParaRPr lang="it-IT" sz="1400" b="1" i="0" dirty="0">
              <a:solidFill>
                <a:schemeClr val="bg1"/>
              </a:solidFill>
            </a:endParaRPr>
          </a:p>
        </p:txBody>
      </p:sp>
    </p:spTree>
    <p:extLst>
      <p:ext uri="{BB962C8B-B14F-4D97-AF65-F5344CB8AC3E}">
        <p14:creationId xmlns:p14="http://schemas.microsoft.com/office/powerpoint/2010/main" val="26923884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o 3"/>
          <p:cNvGrpSpPr/>
          <p:nvPr/>
        </p:nvGrpSpPr>
        <p:grpSpPr>
          <a:xfrm>
            <a:off x="-1" y="6426000"/>
            <a:ext cx="9144000" cy="432000"/>
            <a:chOff x="0" y="6439394"/>
            <a:chExt cx="9144000" cy="432000"/>
          </a:xfrm>
        </p:grpSpPr>
        <p:sp>
          <p:nvSpPr>
            <p:cNvPr id="7" name="Rettangolo 6"/>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aphicFrame>
        <p:nvGraphicFramePr>
          <p:cNvPr id="5" name="Tabella 4"/>
          <p:cNvGraphicFramePr>
            <a:graphicFrameLocks noGrp="1"/>
          </p:cNvGraphicFramePr>
          <p:nvPr>
            <p:extLst>
              <p:ext uri="{D42A27DB-BD31-4B8C-83A1-F6EECF244321}">
                <p14:modId xmlns:p14="http://schemas.microsoft.com/office/powerpoint/2010/main" val="842297823"/>
              </p:ext>
            </p:extLst>
          </p:nvPr>
        </p:nvGraphicFramePr>
        <p:xfrm>
          <a:off x="179512" y="620688"/>
          <a:ext cx="8208912" cy="6026736"/>
        </p:xfrm>
        <a:graphic>
          <a:graphicData uri="http://schemas.openxmlformats.org/drawingml/2006/table">
            <a:tbl>
              <a:tblPr firstRow="1" bandRow="1">
                <a:tableStyleId>{5C22544A-7EE6-4342-B048-85BDC9FD1C3A}</a:tableStyleId>
              </a:tblPr>
              <a:tblGrid>
                <a:gridCol w="556963"/>
                <a:gridCol w="2922519"/>
                <a:gridCol w="1756507"/>
                <a:gridCol w="1344857"/>
                <a:gridCol w="1628066"/>
              </a:tblGrid>
              <a:tr h="601296">
                <a:tc>
                  <a:txBody>
                    <a:bodyPr/>
                    <a:lstStyle/>
                    <a:p>
                      <a:r>
                        <a:rPr lang="it-IT" sz="1400" dirty="0" smtClean="0"/>
                        <a:t>N°</a:t>
                      </a:r>
                      <a:endParaRPr lang="it-IT" sz="1400" dirty="0"/>
                    </a:p>
                  </a:txBody>
                  <a:tcPr/>
                </a:tc>
                <a:tc>
                  <a:txBody>
                    <a:bodyPr/>
                    <a:lstStyle/>
                    <a:p>
                      <a:r>
                        <a:rPr lang="it-IT" sz="1400" dirty="0" smtClean="0"/>
                        <a:t>Misura</a:t>
                      </a:r>
                      <a:endParaRPr lang="it-IT" sz="1400" dirty="0"/>
                    </a:p>
                  </a:txBody>
                  <a:tcPr/>
                </a:tc>
                <a:tc>
                  <a:txBody>
                    <a:bodyPr/>
                    <a:lstStyle/>
                    <a:p>
                      <a:r>
                        <a:rPr lang="it-IT" sz="1400" dirty="0" smtClean="0"/>
                        <a:t>Commercio</a:t>
                      </a:r>
                      <a:endParaRPr lang="it-IT" sz="1400" dirty="0"/>
                    </a:p>
                  </a:txBody>
                  <a:tcPr/>
                </a:tc>
                <a:tc>
                  <a:txBody>
                    <a:bodyPr/>
                    <a:lstStyle/>
                    <a:p>
                      <a:r>
                        <a:rPr lang="it-IT" sz="1400" dirty="0" smtClean="0"/>
                        <a:t>Turismo</a:t>
                      </a:r>
                      <a:endParaRPr lang="it-IT"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smtClean="0"/>
                        <a:t>Attività produttive,</a:t>
                      </a:r>
                      <a:r>
                        <a:rPr lang="it-IT" sz="1400" baseline="0" dirty="0" smtClean="0"/>
                        <a:t> terziario e export</a:t>
                      </a:r>
                      <a:endParaRPr lang="it-IT" sz="1400" dirty="0"/>
                    </a:p>
                  </a:txBody>
                  <a:tcPr/>
                </a:tc>
              </a:tr>
              <a:tr h="370840">
                <a:tc>
                  <a:txBody>
                    <a:bodyPr/>
                    <a:lstStyle/>
                    <a:p>
                      <a:r>
                        <a:rPr lang="it-IT" sz="1300" dirty="0" smtClean="0"/>
                        <a:t>16</a:t>
                      </a:r>
                      <a:endParaRPr lang="it-IT" sz="1300" dirty="0"/>
                    </a:p>
                  </a:txBody>
                  <a:tcPr/>
                </a:tc>
                <a:tc>
                  <a:txBody>
                    <a:bodyPr/>
                    <a:lstStyle/>
                    <a:p>
                      <a:r>
                        <a:rPr lang="it-IT" sz="1300" dirty="0" smtClean="0"/>
                        <a:t>Bando Innovare</a:t>
                      </a:r>
                      <a:r>
                        <a:rPr lang="it-IT" sz="1300" baseline="0" dirty="0" smtClean="0"/>
                        <a:t> nella Tradizione</a:t>
                      </a:r>
                      <a:endParaRPr lang="it-IT" sz="1300" dirty="0"/>
                    </a:p>
                  </a:txBody>
                  <a:tcPr/>
                </a:tc>
                <a:tc>
                  <a:txBody>
                    <a:bodyPr/>
                    <a:lstStyle/>
                    <a:p>
                      <a:endParaRPr lang="it-IT" sz="1400" dirty="0"/>
                    </a:p>
                  </a:txBody>
                  <a:tcPr>
                    <a:solidFill>
                      <a:schemeClr val="accent5">
                        <a:lumMod val="50000"/>
                      </a:schemeClr>
                    </a:solidFill>
                  </a:tcPr>
                </a:tc>
                <a:tc>
                  <a:txBody>
                    <a:bodyPr/>
                    <a:lstStyle/>
                    <a:p>
                      <a:endParaRPr lang="it-IT" sz="1400" dirty="0"/>
                    </a:p>
                  </a:txBody>
                  <a:tcPr/>
                </a:tc>
                <a:tc>
                  <a:txBody>
                    <a:bodyPr/>
                    <a:lstStyle/>
                    <a:p>
                      <a:endParaRPr lang="it-IT" sz="1400" dirty="0"/>
                    </a:p>
                  </a:txBody>
                  <a:tcPr/>
                </a:tc>
              </a:tr>
              <a:tr h="370840">
                <a:tc>
                  <a:txBody>
                    <a:bodyPr/>
                    <a:lstStyle/>
                    <a:p>
                      <a:r>
                        <a:rPr lang="it-IT" sz="1300" dirty="0" smtClean="0"/>
                        <a:t>17</a:t>
                      </a:r>
                      <a:endParaRPr lang="it-IT" sz="1300" dirty="0"/>
                    </a:p>
                  </a:txBody>
                  <a:tcPr/>
                </a:tc>
                <a:tc>
                  <a:txBody>
                    <a:bodyPr/>
                    <a:lstStyle/>
                    <a:p>
                      <a:r>
                        <a:rPr lang="it-IT" sz="1300" dirty="0" smtClean="0"/>
                        <a:t>Bando Sto@ 2020</a:t>
                      </a:r>
                      <a:endParaRPr lang="it-IT" sz="1300" dirty="0"/>
                    </a:p>
                  </a:txBody>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c>
                  <a:txBody>
                    <a:bodyPr/>
                    <a:lstStyle/>
                    <a:p>
                      <a:endParaRPr lang="it-IT" sz="1400" dirty="0"/>
                    </a:p>
                  </a:txBody>
                  <a:tcPr>
                    <a:solidFill>
                      <a:schemeClr val="accent5">
                        <a:lumMod val="50000"/>
                      </a:schemeClr>
                    </a:solidFill>
                  </a:tcPr>
                </a:tc>
              </a:tr>
              <a:tr h="370840">
                <a:tc>
                  <a:txBody>
                    <a:bodyPr/>
                    <a:lstStyle/>
                    <a:p>
                      <a:r>
                        <a:rPr lang="it-IT" sz="1300" dirty="0" smtClean="0"/>
                        <a:t>18</a:t>
                      </a:r>
                      <a:endParaRPr lang="it-IT" sz="13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300" dirty="0" smtClean="0"/>
                        <a:t>Fondo rotazione internazionale </a:t>
                      </a:r>
                      <a:endParaRPr lang="it-IT" sz="1300" dirty="0"/>
                    </a:p>
                  </a:txBody>
                  <a:tcPr/>
                </a:tc>
                <a:tc>
                  <a:txBody>
                    <a:bodyPr/>
                    <a:lstStyle/>
                    <a:p>
                      <a:endParaRPr lang="it-IT" sz="1400" dirty="0"/>
                    </a:p>
                  </a:txBody>
                  <a:tcPr/>
                </a:tc>
                <a:tc>
                  <a:txBody>
                    <a:bodyPr/>
                    <a:lstStyle/>
                    <a:p>
                      <a:endParaRPr lang="it-IT" sz="1400" dirty="0"/>
                    </a:p>
                  </a:txBody>
                  <a:tcPr/>
                </a:tc>
                <a:tc>
                  <a:txBody>
                    <a:bodyPr/>
                    <a:lstStyle/>
                    <a:p>
                      <a:endParaRPr lang="it-IT" sz="1400" dirty="0"/>
                    </a:p>
                  </a:txBody>
                  <a:tcPr>
                    <a:solidFill>
                      <a:schemeClr val="accent5">
                        <a:lumMod val="50000"/>
                      </a:schemeClr>
                    </a:solidFill>
                  </a:tcPr>
                </a:tc>
              </a:tr>
              <a:tr h="370840">
                <a:tc>
                  <a:txBody>
                    <a:bodyPr/>
                    <a:lstStyle/>
                    <a:p>
                      <a:r>
                        <a:rPr lang="it-IT" sz="1300" dirty="0" smtClean="0"/>
                        <a:t>19</a:t>
                      </a:r>
                      <a:endParaRPr lang="it-IT" sz="13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300" smtClean="0"/>
                        <a:t>Voucher internazionalizzazione </a:t>
                      </a:r>
                      <a:endParaRPr lang="it-IT" sz="1300" dirty="0"/>
                    </a:p>
                  </a:txBody>
                  <a:tcPr/>
                </a:tc>
                <a:tc>
                  <a:txBody>
                    <a:bodyPr/>
                    <a:lstStyle/>
                    <a:p>
                      <a:endParaRPr lang="it-IT" sz="1400"/>
                    </a:p>
                  </a:txBody>
                  <a:tcPr/>
                </a:tc>
                <a:tc>
                  <a:txBody>
                    <a:bodyPr/>
                    <a:lstStyle/>
                    <a:p>
                      <a:endParaRPr lang="it-IT" sz="1400" dirty="0"/>
                    </a:p>
                  </a:txBody>
                  <a:tcPr/>
                </a:tc>
                <a:tc>
                  <a:txBody>
                    <a:bodyPr/>
                    <a:lstStyle/>
                    <a:p>
                      <a:endParaRPr lang="it-IT" sz="1400" dirty="0"/>
                    </a:p>
                  </a:txBody>
                  <a:tcPr>
                    <a:solidFill>
                      <a:schemeClr val="accent5">
                        <a:lumMod val="50000"/>
                      </a:schemeClr>
                    </a:solidFill>
                  </a:tcPr>
                </a:tc>
              </a:tr>
              <a:tr h="370840">
                <a:tc>
                  <a:txBody>
                    <a:bodyPr/>
                    <a:lstStyle/>
                    <a:p>
                      <a:r>
                        <a:rPr lang="it-IT" sz="1300" dirty="0" smtClean="0"/>
                        <a:t>20</a:t>
                      </a:r>
                      <a:endParaRPr lang="it-IT" sz="13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300" smtClean="0"/>
                        <a:t>Bando EBM</a:t>
                      </a:r>
                      <a:endParaRPr lang="it-IT" sz="1300" dirty="0"/>
                    </a:p>
                  </a:txBody>
                  <a:tcPr/>
                </a:tc>
                <a:tc>
                  <a:txBody>
                    <a:bodyPr/>
                    <a:lstStyle/>
                    <a:p>
                      <a:endParaRPr lang="it-IT" sz="1200" dirty="0"/>
                    </a:p>
                  </a:txBody>
                  <a:tcPr/>
                </a:tc>
                <a:tc>
                  <a:txBody>
                    <a:bodyPr/>
                    <a:lstStyle/>
                    <a:p>
                      <a:endParaRPr lang="it-IT" sz="1200" dirty="0"/>
                    </a:p>
                  </a:txBody>
                  <a:tcPr/>
                </a:tc>
                <a:tc>
                  <a:txBody>
                    <a:bodyPr/>
                    <a:lstStyle/>
                    <a:p>
                      <a:endParaRPr lang="it-IT" sz="1200" dirty="0"/>
                    </a:p>
                  </a:txBody>
                  <a:tcPr>
                    <a:solidFill>
                      <a:schemeClr val="accent5">
                        <a:lumMod val="50000"/>
                      </a:schemeClr>
                    </a:solidFill>
                  </a:tcPr>
                </a:tc>
              </a:tr>
              <a:tr h="370840">
                <a:tc>
                  <a:txBody>
                    <a:bodyPr/>
                    <a:lstStyle/>
                    <a:p>
                      <a:r>
                        <a:rPr lang="it-IT" sz="1300" dirty="0" smtClean="0"/>
                        <a:t>21</a:t>
                      </a:r>
                      <a:endParaRPr lang="it-IT" sz="1300" dirty="0"/>
                    </a:p>
                  </a:txBody>
                  <a:tcPr/>
                </a:tc>
                <a:tc>
                  <a:txBody>
                    <a:bodyPr/>
                    <a:lstStyle/>
                    <a:p>
                      <a:r>
                        <a:rPr lang="it-IT" sz="1300" dirty="0" smtClean="0"/>
                        <a:t>FRIM 7 COOPERAZIONE</a:t>
                      </a:r>
                      <a:endParaRPr lang="it-IT" sz="1300" dirty="0"/>
                    </a:p>
                  </a:txBody>
                  <a:tcPr/>
                </a:tc>
                <a:tc>
                  <a:txBody>
                    <a:bodyPr/>
                    <a:lstStyle/>
                    <a:p>
                      <a:endParaRPr lang="it-IT" sz="1200" dirty="0"/>
                    </a:p>
                  </a:txBody>
                  <a:tcPr/>
                </a:tc>
                <a:tc>
                  <a:txBody>
                    <a:bodyPr/>
                    <a:lstStyle/>
                    <a:p>
                      <a:endParaRPr lang="it-IT" sz="1200" dirty="0"/>
                    </a:p>
                  </a:txBody>
                  <a:tcPr/>
                </a:tc>
                <a:tc>
                  <a:txBody>
                    <a:bodyPr/>
                    <a:lstStyle/>
                    <a:p>
                      <a:endParaRPr lang="it-IT" sz="1200" dirty="0"/>
                    </a:p>
                  </a:txBody>
                  <a:tcPr>
                    <a:solidFill>
                      <a:schemeClr val="accent5">
                        <a:lumMod val="50000"/>
                      </a:schemeClr>
                    </a:solidFill>
                  </a:tcPr>
                </a:tc>
              </a:tr>
              <a:tr h="370840">
                <a:tc>
                  <a:txBody>
                    <a:bodyPr/>
                    <a:lstStyle/>
                    <a:p>
                      <a:r>
                        <a:rPr lang="it-IT" sz="1300" dirty="0" smtClean="0"/>
                        <a:t>22</a:t>
                      </a:r>
                      <a:endParaRPr lang="it-IT" sz="1300" dirty="0"/>
                    </a:p>
                  </a:txBody>
                  <a:tcPr/>
                </a:tc>
                <a:tc>
                  <a:txBody>
                    <a:bodyPr/>
                    <a:lstStyle/>
                    <a:p>
                      <a:r>
                        <a:rPr lang="it-IT" sz="1300" dirty="0" smtClean="0">
                          <a:solidFill>
                            <a:schemeClr val="tx1"/>
                          </a:solidFill>
                        </a:rPr>
                        <a:t>Bando responsabilità sociale di impresa</a:t>
                      </a:r>
                      <a:endParaRPr lang="it-IT" sz="1300" dirty="0">
                        <a:solidFill>
                          <a:schemeClr val="tx1"/>
                        </a:solidFill>
                      </a:endParaRPr>
                    </a:p>
                  </a:txBody>
                  <a:tcPr/>
                </a:tc>
                <a:tc>
                  <a:txBody>
                    <a:bodyPr/>
                    <a:lstStyle/>
                    <a:p>
                      <a:endParaRPr lang="it-IT" sz="1200" dirty="0"/>
                    </a:p>
                  </a:txBody>
                  <a:tcPr>
                    <a:solidFill>
                      <a:schemeClr val="accent5">
                        <a:lumMod val="50000"/>
                      </a:schemeClr>
                    </a:solidFill>
                  </a:tcPr>
                </a:tc>
                <a:tc>
                  <a:txBody>
                    <a:bodyPr/>
                    <a:lstStyle/>
                    <a:p>
                      <a:endParaRPr lang="it-IT" sz="1200" dirty="0"/>
                    </a:p>
                  </a:txBody>
                  <a:tcPr>
                    <a:solidFill>
                      <a:schemeClr val="accent5">
                        <a:lumMod val="50000"/>
                      </a:schemeClr>
                    </a:solidFill>
                  </a:tcPr>
                </a:tc>
                <a:tc>
                  <a:txBody>
                    <a:bodyPr/>
                    <a:lstStyle/>
                    <a:p>
                      <a:endParaRPr lang="it-IT" sz="1200" dirty="0"/>
                    </a:p>
                  </a:txBody>
                  <a:tcPr>
                    <a:solidFill>
                      <a:schemeClr val="accent5">
                        <a:lumMod val="50000"/>
                      </a:schemeClr>
                    </a:solidFill>
                  </a:tcPr>
                </a:tc>
              </a:tr>
              <a:tr h="370840">
                <a:tc>
                  <a:txBody>
                    <a:bodyPr/>
                    <a:lstStyle/>
                    <a:p>
                      <a:r>
                        <a:rPr lang="it-IT" sz="1300" dirty="0" smtClean="0"/>
                        <a:t>23</a:t>
                      </a:r>
                      <a:endParaRPr lang="it-IT" sz="13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t>FRIM START-UP RE-START</a:t>
                      </a:r>
                      <a:endParaRPr lang="it-IT" sz="1300" dirty="0"/>
                    </a:p>
                  </a:txBody>
                  <a:tcPr/>
                </a:tc>
                <a:tc>
                  <a:txBody>
                    <a:bodyPr/>
                    <a:lstStyle/>
                    <a:p>
                      <a:endParaRPr lang="it-IT" sz="1200"/>
                    </a:p>
                  </a:txBody>
                  <a:tcPr/>
                </a:tc>
                <a:tc>
                  <a:txBody>
                    <a:bodyPr/>
                    <a:lstStyle/>
                    <a:p>
                      <a:endParaRPr lang="it-IT" sz="1200" dirty="0"/>
                    </a:p>
                  </a:txBody>
                  <a:tcPr/>
                </a:tc>
                <a:tc>
                  <a:txBody>
                    <a:bodyPr/>
                    <a:lstStyle/>
                    <a:p>
                      <a:endParaRPr lang="it-IT" sz="1200" dirty="0"/>
                    </a:p>
                  </a:txBody>
                  <a:tcPr>
                    <a:solidFill>
                      <a:schemeClr val="accent5">
                        <a:lumMod val="50000"/>
                      </a:schemeClr>
                    </a:solidFill>
                  </a:tcPr>
                </a:tc>
              </a:tr>
              <a:tr h="370840">
                <a:tc>
                  <a:txBody>
                    <a:bodyPr/>
                    <a:lstStyle/>
                    <a:p>
                      <a:r>
                        <a:rPr lang="it-IT" sz="1300" dirty="0" smtClean="0"/>
                        <a:t>24</a:t>
                      </a:r>
                      <a:endParaRPr lang="it-IT" sz="1300" dirty="0"/>
                    </a:p>
                  </a:txBody>
                  <a:tcPr/>
                </a:tc>
                <a:tc>
                  <a:txBody>
                    <a:bodyPr/>
                    <a:lstStyle/>
                    <a:p>
                      <a:r>
                        <a:rPr lang="it-IT" sz="1300" dirty="0" smtClean="0">
                          <a:solidFill>
                            <a:schemeClr val="tx1"/>
                          </a:solidFill>
                        </a:rPr>
                        <a:t>BANDO Artigianato - Misura B (Investimenti)</a:t>
                      </a:r>
                      <a:endParaRPr lang="it-IT" sz="1300" dirty="0"/>
                    </a:p>
                  </a:txBody>
                  <a:tcPr/>
                </a:tc>
                <a:tc>
                  <a:txBody>
                    <a:bodyPr/>
                    <a:lstStyle/>
                    <a:p>
                      <a:endParaRPr lang="it-IT" sz="1200" dirty="0"/>
                    </a:p>
                  </a:txBody>
                  <a:tcPr/>
                </a:tc>
                <a:tc>
                  <a:txBody>
                    <a:bodyPr/>
                    <a:lstStyle/>
                    <a:p>
                      <a:endParaRPr lang="it-IT" sz="1200" dirty="0"/>
                    </a:p>
                  </a:txBody>
                  <a:tcPr/>
                </a:tc>
                <a:tc>
                  <a:txBody>
                    <a:bodyPr/>
                    <a:lstStyle/>
                    <a:p>
                      <a:endParaRPr lang="it-IT" sz="1200" dirty="0"/>
                    </a:p>
                  </a:txBody>
                  <a:tcPr>
                    <a:solidFill>
                      <a:schemeClr val="accent5">
                        <a:lumMod val="50000"/>
                      </a:schemeClr>
                    </a:solidFill>
                  </a:tcPr>
                </a:tc>
              </a:tr>
              <a:tr h="370840">
                <a:tc>
                  <a:txBody>
                    <a:bodyPr/>
                    <a:lstStyle/>
                    <a:p>
                      <a:r>
                        <a:rPr lang="it-IT" sz="1300" dirty="0" smtClean="0"/>
                        <a:t>25</a:t>
                      </a:r>
                      <a:endParaRPr lang="it-IT" sz="1300" dirty="0"/>
                    </a:p>
                  </a:txBody>
                  <a:tcPr/>
                </a:tc>
                <a:tc>
                  <a:txBody>
                    <a:bodyPr/>
                    <a:lstStyle/>
                    <a:p>
                      <a:r>
                        <a:rPr lang="it-IT" sz="1300" dirty="0" smtClean="0">
                          <a:solidFill>
                            <a:schemeClr val="tx1"/>
                          </a:solidFill>
                        </a:rPr>
                        <a:t>Bando FRIM - Linea 1 «Sviluppo aziendale"</a:t>
                      </a:r>
                      <a:endParaRPr lang="it-IT" sz="1300" dirty="0"/>
                    </a:p>
                  </a:txBody>
                  <a:tcPr/>
                </a:tc>
                <a:tc>
                  <a:txBody>
                    <a:bodyPr/>
                    <a:lstStyle/>
                    <a:p>
                      <a:endParaRPr lang="it-IT" sz="1200" dirty="0"/>
                    </a:p>
                  </a:txBody>
                  <a:tcPr/>
                </a:tc>
                <a:tc>
                  <a:txBody>
                    <a:bodyPr/>
                    <a:lstStyle/>
                    <a:p>
                      <a:endParaRPr lang="it-IT" sz="1200" dirty="0"/>
                    </a:p>
                  </a:txBody>
                  <a:tcPr/>
                </a:tc>
                <a:tc>
                  <a:txBody>
                    <a:bodyPr/>
                    <a:lstStyle/>
                    <a:p>
                      <a:endParaRPr lang="it-IT" sz="1200" dirty="0"/>
                    </a:p>
                  </a:txBody>
                  <a:tcPr>
                    <a:solidFill>
                      <a:schemeClr val="accent5">
                        <a:lumMod val="50000"/>
                      </a:schemeClr>
                    </a:solidFill>
                  </a:tcPr>
                </a:tc>
              </a:tr>
              <a:tr h="370840">
                <a:tc>
                  <a:txBody>
                    <a:bodyPr/>
                    <a:lstStyle/>
                    <a:p>
                      <a:r>
                        <a:rPr lang="it-IT" sz="1300" dirty="0" smtClean="0"/>
                        <a:t>26</a:t>
                      </a:r>
                      <a:endParaRPr lang="it-IT" sz="1300" dirty="0"/>
                    </a:p>
                  </a:txBody>
                  <a:tcPr/>
                </a:tc>
                <a:tc>
                  <a:txBody>
                    <a:bodyPr/>
                    <a:lstStyle/>
                    <a:p>
                      <a:r>
                        <a:rPr lang="it-IT" sz="1300" dirty="0" smtClean="0"/>
                        <a:t>Credito Adesso</a:t>
                      </a:r>
                      <a:endParaRPr lang="it-IT" sz="1300" dirty="0"/>
                    </a:p>
                  </a:txBody>
                  <a:tcPr/>
                </a:tc>
                <a:tc>
                  <a:txBody>
                    <a:bodyPr/>
                    <a:lstStyle/>
                    <a:p>
                      <a:endParaRPr lang="it-IT" sz="1200" dirty="0"/>
                    </a:p>
                  </a:txBody>
                  <a:tcPr>
                    <a:solidFill>
                      <a:schemeClr val="accent5">
                        <a:lumMod val="50000"/>
                      </a:schemeClr>
                    </a:solidFill>
                  </a:tcPr>
                </a:tc>
                <a:tc>
                  <a:txBody>
                    <a:bodyPr/>
                    <a:lstStyle/>
                    <a:p>
                      <a:endParaRPr lang="it-IT" sz="1200" dirty="0"/>
                    </a:p>
                  </a:txBody>
                  <a:tcPr>
                    <a:solidFill>
                      <a:schemeClr val="accent5">
                        <a:lumMod val="50000"/>
                      </a:schemeClr>
                    </a:solidFill>
                  </a:tcPr>
                </a:tc>
                <a:tc>
                  <a:txBody>
                    <a:bodyPr/>
                    <a:lstStyle/>
                    <a:p>
                      <a:endParaRPr lang="it-IT" sz="1200" dirty="0"/>
                    </a:p>
                  </a:txBody>
                  <a:tcPr>
                    <a:solidFill>
                      <a:schemeClr val="accent5">
                        <a:lumMod val="50000"/>
                      </a:schemeClr>
                    </a:solidFill>
                  </a:tcPr>
                </a:tc>
              </a:tr>
              <a:tr h="370840">
                <a:tc>
                  <a:txBody>
                    <a:bodyPr/>
                    <a:lstStyle/>
                    <a:p>
                      <a:r>
                        <a:rPr lang="it-IT" sz="1300" dirty="0" smtClean="0"/>
                        <a:t>27</a:t>
                      </a:r>
                      <a:endParaRPr lang="it-IT" sz="1300" dirty="0"/>
                    </a:p>
                  </a:txBody>
                  <a:tcPr/>
                </a:tc>
                <a:tc>
                  <a:txBody>
                    <a:bodyPr/>
                    <a:lstStyle/>
                    <a:p>
                      <a:r>
                        <a:rPr lang="it-IT" sz="1300" dirty="0" smtClean="0"/>
                        <a:t>Credito in Cassa</a:t>
                      </a:r>
                      <a:endParaRPr lang="it-IT" sz="1300" dirty="0"/>
                    </a:p>
                  </a:txBody>
                  <a:tcPr/>
                </a:tc>
                <a:tc>
                  <a:txBody>
                    <a:bodyPr/>
                    <a:lstStyle/>
                    <a:p>
                      <a:endParaRPr lang="it-IT" sz="1200" dirty="0"/>
                    </a:p>
                  </a:txBody>
                  <a:tcPr>
                    <a:solidFill>
                      <a:schemeClr val="accent5">
                        <a:lumMod val="50000"/>
                      </a:schemeClr>
                    </a:solidFill>
                  </a:tcPr>
                </a:tc>
                <a:tc>
                  <a:txBody>
                    <a:bodyPr/>
                    <a:lstStyle/>
                    <a:p>
                      <a:endParaRPr lang="it-IT" sz="1200" dirty="0"/>
                    </a:p>
                  </a:txBody>
                  <a:tcPr>
                    <a:solidFill>
                      <a:schemeClr val="accent5">
                        <a:lumMod val="50000"/>
                      </a:schemeClr>
                    </a:solidFill>
                  </a:tcPr>
                </a:tc>
                <a:tc>
                  <a:txBody>
                    <a:bodyPr/>
                    <a:lstStyle/>
                    <a:p>
                      <a:endParaRPr lang="it-IT" sz="1200" dirty="0"/>
                    </a:p>
                  </a:txBody>
                  <a:tcPr>
                    <a:solidFill>
                      <a:schemeClr val="accent5">
                        <a:lumMod val="50000"/>
                      </a:schemeClr>
                    </a:solidFill>
                  </a:tcPr>
                </a:tc>
              </a:tr>
              <a:tr h="370840">
                <a:tc>
                  <a:txBody>
                    <a:bodyPr/>
                    <a:lstStyle/>
                    <a:p>
                      <a:r>
                        <a:rPr lang="it-IT" sz="1300" dirty="0" smtClean="0"/>
                        <a:t>28</a:t>
                      </a:r>
                      <a:endParaRPr lang="it-IT" sz="1300" dirty="0"/>
                    </a:p>
                  </a:txBody>
                  <a:tcPr/>
                </a:tc>
                <a:tc>
                  <a:txBody>
                    <a:bodyPr/>
                    <a:lstStyle/>
                    <a:p>
                      <a:r>
                        <a:rPr lang="it-IT" sz="1300" dirty="0" smtClean="0"/>
                        <a:t>Programma regionale ERGON</a:t>
                      </a:r>
                      <a:endParaRPr lang="it-IT" sz="1300" dirty="0"/>
                    </a:p>
                  </a:txBody>
                  <a:tcPr/>
                </a:tc>
                <a:tc>
                  <a:txBody>
                    <a:bodyPr/>
                    <a:lstStyle/>
                    <a:p>
                      <a:endParaRPr lang="it-IT" sz="1200" dirty="0"/>
                    </a:p>
                  </a:txBody>
                  <a:tcPr/>
                </a:tc>
                <a:tc>
                  <a:txBody>
                    <a:bodyPr/>
                    <a:lstStyle/>
                    <a:p>
                      <a:endParaRPr lang="it-IT" sz="1200" dirty="0"/>
                    </a:p>
                  </a:txBody>
                  <a:tcPr/>
                </a:tc>
                <a:tc>
                  <a:txBody>
                    <a:bodyPr/>
                    <a:lstStyle/>
                    <a:p>
                      <a:endParaRPr lang="it-IT" sz="1200" dirty="0"/>
                    </a:p>
                  </a:txBody>
                  <a:tcPr>
                    <a:solidFill>
                      <a:schemeClr val="accent5">
                        <a:lumMod val="50000"/>
                      </a:schemeClr>
                    </a:solidFill>
                  </a:tcPr>
                </a:tc>
              </a:tr>
              <a:tr h="370840">
                <a:tc>
                  <a:txBody>
                    <a:bodyPr/>
                    <a:lstStyle/>
                    <a:p>
                      <a:r>
                        <a:rPr lang="it-IT" sz="1300" dirty="0" smtClean="0"/>
                        <a:t>29</a:t>
                      </a:r>
                      <a:endParaRPr lang="it-IT" sz="1300" dirty="0"/>
                    </a:p>
                  </a:txBody>
                  <a:tcPr/>
                </a:tc>
                <a:tc>
                  <a:txBody>
                    <a:bodyPr/>
                    <a:lstStyle/>
                    <a:p>
                      <a:r>
                        <a:rPr lang="it-IT" sz="1300" dirty="0" smtClean="0"/>
                        <a:t>Bando Intraprendo</a:t>
                      </a:r>
                      <a:endParaRPr lang="it-IT" sz="1300" dirty="0"/>
                    </a:p>
                  </a:txBody>
                  <a:tcPr/>
                </a:tc>
                <a:tc>
                  <a:txBody>
                    <a:bodyPr/>
                    <a:lstStyle/>
                    <a:p>
                      <a:endParaRPr lang="it-IT" sz="1200" dirty="0"/>
                    </a:p>
                  </a:txBody>
                  <a:tcPr>
                    <a:solidFill>
                      <a:schemeClr val="accent5">
                        <a:lumMod val="50000"/>
                      </a:schemeClr>
                    </a:solidFill>
                  </a:tcPr>
                </a:tc>
                <a:tc>
                  <a:txBody>
                    <a:bodyPr/>
                    <a:lstStyle/>
                    <a:p>
                      <a:endParaRPr lang="it-IT" sz="1200" dirty="0"/>
                    </a:p>
                  </a:txBody>
                  <a:tcPr>
                    <a:solidFill>
                      <a:schemeClr val="accent5">
                        <a:lumMod val="50000"/>
                      </a:schemeClr>
                    </a:solidFill>
                  </a:tcPr>
                </a:tc>
                <a:tc>
                  <a:txBody>
                    <a:bodyPr/>
                    <a:lstStyle/>
                    <a:p>
                      <a:endParaRPr lang="it-IT" sz="1200" dirty="0"/>
                    </a:p>
                  </a:txBody>
                  <a:tcPr>
                    <a:solidFill>
                      <a:schemeClr val="accent5">
                        <a:lumMod val="50000"/>
                      </a:schemeClr>
                    </a:solidFill>
                  </a:tcPr>
                </a:tc>
              </a:tr>
            </a:tbl>
          </a:graphicData>
        </a:graphic>
      </p:graphicFrame>
      <p:sp>
        <p:nvSpPr>
          <p:cNvPr id="6" name="Titolo 3"/>
          <p:cNvSpPr txBox="1">
            <a:spLocks/>
          </p:cNvSpPr>
          <p:nvPr/>
        </p:nvSpPr>
        <p:spPr bwMode="auto">
          <a:xfrm>
            <a:off x="179512" y="116632"/>
            <a:ext cx="8791575" cy="40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1588"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r>
              <a:rPr lang="it-IT" b="1" dirty="0">
                <a:ln w="19050">
                  <a:noFill/>
                  <a:prstDash val="solid"/>
                </a:ln>
                <a:solidFill>
                  <a:srgbClr val="09882A"/>
                </a:solidFill>
                <a:latin typeface="+mn-lt"/>
                <a:ea typeface="+mn-ea"/>
              </a:rPr>
              <a:t>Principali misure promosse - Dettaglio settoriale delle imprese beneficiarie - 2</a:t>
            </a:r>
          </a:p>
        </p:txBody>
      </p:sp>
      <p:sp>
        <p:nvSpPr>
          <p:cNvPr id="14" name="Segnaposto numero diapositiva 5"/>
          <p:cNvSpPr txBox="1">
            <a:spLocks/>
          </p:cNvSpPr>
          <p:nvPr/>
        </p:nvSpPr>
        <p:spPr>
          <a:xfrm>
            <a:off x="8459752" y="6378981"/>
            <a:ext cx="590600" cy="559940"/>
          </a:xfrm>
          <a:prstGeom prst="rect">
            <a:avLst/>
          </a:prstGeom>
        </p:spPr>
        <p:txBody>
          <a:bodyPr vert="horz" lIns="91440" tIns="45720" rIns="91440" bIns="45720" rtlCol="0" anchor="ctr"/>
          <a:lstStyle>
            <a:defPPr>
              <a:defRPr lang="it-IT"/>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a:defRPr/>
            </a:pPr>
            <a:r>
              <a:rPr lang="it-IT" sz="1400" b="1" i="0" dirty="0" smtClean="0">
                <a:solidFill>
                  <a:schemeClr val="bg1"/>
                </a:solidFill>
              </a:rPr>
              <a:t>9</a:t>
            </a:r>
            <a:endParaRPr lang="it-IT" sz="1400" b="1" i="0" dirty="0">
              <a:solidFill>
                <a:schemeClr val="bg1"/>
              </a:solidFill>
            </a:endParaRPr>
          </a:p>
        </p:txBody>
      </p:sp>
    </p:spTree>
    <p:extLst>
      <p:ext uri="{BB962C8B-B14F-4D97-AF65-F5344CB8AC3E}">
        <p14:creationId xmlns:p14="http://schemas.microsoft.com/office/powerpoint/2010/main" val="4201854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ella 12"/>
          <p:cNvGraphicFramePr>
            <a:graphicFrameLocks noGrp="1"/>
          </p:cNvGraphicFramePr>
          <p:nvPr>
            <p:extLst>
              <p:ext uri="{D42A27DB-BD31-4B8C-83A1-F6EECF244321}">
                <p14:modId xmlns:p14="http://schemas.microsoft.com/office/powerpoint/2010/main" val="484205976"/>
              </p:ext>
            </p:extLst>
          </p:nvPr>
        </p:nvGraphicFramePr>
        <p:xfrm>
          <a:off x="1282553" y="892487"/>
          <a:ext cx="7788212" cy="5344825"/>
        </p:xfrm>
        <a:graphic>
          <a:graphicData uri="http://schemas.openxmlformats.org/drawingml/2006/table">
            <a:tbl>
              <a:tblPr>
                <a:tableStyleId>{5C22544A-7EE6-4342-B048-85BDC9FD1C3A}</a:tableStyleId>
              </a:tblPr>
              <a:tblGrid>
                <a:gridCol w="7788212">
                  <a:extLst>
                    <a:ext uri="{9D8B030D-6E8A-4147-A177-3AD203B41FA5}">
                      <a16:colId xmlns:a16="http://schemas.microsoft.com/office/drawing/2014/main" xmlns="" val="20001"/>
                    </a:ext>
                  </a:extLst>
                </a:gridCol>
              </a:tblGrid>
              <a:tr h="5344825">
                <a:tc>
                  <a:txBody>
                    <a:bodyPr/>
                    <a:lstStyle/>
                    <a:p>
                      <a:endParaRPr lang="en-GB" dirty="0">
                        <a:ln>
                          <a:solidFill>
                            <a:srgbClr val="174883"/>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bl>
          </a:graphicData>
        </a:graphic>
      </p:graphicFrame>
      <p:sp>
        <p:nvSpPr>
          <p:cNvPr id="15" name="Rettangolo 14"/>
          <p:cNvSpPr/>
          <p:nvPr/>
        </p:nvSpPr>
        <p:spPr>
          <a:xfrm rot="16200000">
            <a:off x="675556" y="2234298"/>
            <a:ext cx="1511889" cy="400110"/>
          </a:xfrm>
          <a:prstGeom prst="rect">
            <a:avLst/>
          </a:prstGeom>
        </p:spPr>
        <p:txBody>
          <a:bodyPr wrap="none">
            <a:spAutoFit/>
          </a:bodyPr>
          <a:lstStyle/>
          <a:p>
            <a:pPr algn="ctr"/>
            <a:r>
              <a:rPr lang="it-IT" sz="2000" b="1" i="1" dirty="0">
                <a:solidFill>
                  <a:srgbClr val="174783"/>
                </a:solidFill>
              </a:rPr>
              <a:t>Investimenti</a:t>
            </a:r>
          </a:p>
        </p:txBody>
      </p:sp>
      <p:sp>
        <p:nvSpPr>
          <p:cNvPr id="17" name="Rettangolo 16"/>
          <p:cNvSpPr/>
          <p:nvPr/>
        </p:nvSpPr>
        <p:spPr>
          <a:xfrm rot="16200000">
            <a:off x="804186" y="4491723"/>
            <a:ext cx="1254639" cy="400110"/>
          </a:xfrm>
          <a:prstGeom prst="rect">
            <a:avLst/>
          </a:prstGeom>
        </p:spPr>
        <p:txBody>
          <a:bodyPr wrap="none">
            <a:spAutoFit/>
          </a:bodyPr>
          <a:lstStyle/>
          <a:p>
            <a:pPr algn="ctr"/>
            <a:r>
              <a:rPr lang="it-IT" sz="2000" b="1" i="1" dirty="0" smtClean="0">
                <a:solidFill>
                  <a:srgbClr val="174783"/>
                </a:solidFill>
              </a:rPr>
              <a:t>Circolante</a:t>
            </a:r>
            <a:endParaRPr lang="it-IT" sz="2000" b="1" i="1" dirty="0">
              <a:solidFill>
                <a:srgbClr val="174783"/>
              </a:solidFill>
            </a:endParaRPr>
          </a:p>
        </p:txBody>
      </p:sp>
      <p:sp>
        <p:nvSpPr>
          <p:cNvPr id="29" name="Rettangolo 28"/>
          <p:cNvSpPr/>
          <p:nvPr/>
        </p:nvSpPr>
        <p:spPr>
          <a:xfrm>
            <a:off x="1955670" y="5826800"/>
            <a:ext cx="779765" cy="400110"/>
          </a:xfrm>
          <a:prstGeom prst="rect">
            <a:avLst/>
          </a:prstGeom>
        </p:spPr>
        <p:txBody>
          <a:bodyPr wrap="none">
            <a:spAutoFit/>
          </a:bodyPr>
          <a:lstStyle/>
          <a:p>
            <a:pPr algn="ctr"/>
            <a:r>
              <a:rPr lang="it-IT" sz="2000" b="1" i="1" dirty="0" smtClean="0">
                <a:solidFill>
                  <a:srgbClr val="174783"/>
                </a:solidFill>
              </a:rPr>
              <a:t>Avvio</a:t>
            </a:r>
            <a:endParaRPr lang="it-IT" sz="2000" b="1" i="1" dirty="0">
              <a:solidFill>
                <a:srgbClr val="174783"/>
              </a:solidFill>
            </a:endParaRPr>
          </a:p>
        </p:txBody>
      </p:sp>
      <p:sp>
        <p:nvSpPr>
          <p:cNvPr id="30" name="Rettangolo 29"/>
          <p:cNvSpPr/>
          <p:nvPr/>
        </p:nvSpPr>
        <p:spPr>
          <a:xfrm>
            <a:off x="7177868" y="5843717"/>
            <a:ext cx="1101905" cy="400110"/>
          </a:xfrm>
          <a:prstGeom prst="rect">
            <a:avLst/>
          </a:prstGeom>
        </p:spPr>
        <p:txBody>
          <a:bodyPr wrap="none">
            <a:spAutoFit/>
          </a:bodyPr>
          <a:lstStyle/>
          <a:p>
            <a:pPr algn="ctr"/>
            <a:r>
              <a:rPr lang="it-IT" sz="2000" b="1" i="1" dirty="0" smtClean="0">
                <a:solidFill>
                  <a:srgbClr val="174783"/>
                </a:solidFill>
              </a:rPr>
              <a:t>Sviluppo</a:t>
            </a:r>
            <a:endParaRPr lang="it-IT" sz="2000" b="1" i="1" dirty="0">
              <a:solidFill>
                <a:srgbClr val="174783"/>
              </a:solidFill>
            </a:endParaRPr>
          </a:p>
        </p:txBody>
      </p:sp>
      <p:sp>
        <p:nvSpPr>
          <p:cNvPr id="48" name="CasellaDiTesto 47"/>
          <p:cNvSpPr txBox="1"/>
          <p:nvPr/>
        </p:nvSpPr>
        <p:spPr>
          <a:xfrm>
            <a:off x="2735435" y="4428141"/>
            <a:ext cx="944668" cy="276128"/>
          </a:xfrm>
          <a:prstGeom prst="rect">
            <a:avLst/>
          </a:prstGeom>
          <a:noFill/>
        </p:spPr>
        <p:txBody>
          <a:bodyPr wrap="none" rtlCol="0" anchor="ctr">
            <a:noAutofit/>
          </a:bodyPr>
          <a:lstStyle>
            <a:defPPr>
              <a:defRPr lang="it-IT"/>
            </a:defPPr>
            <a:lvl1pPr>
              <a:defRPr sz="1300" b="1">
                <a:solidFill>
                  <a:srgbClr val="174783"/>
                </a:solidFill>
              </a:defRPr>
            </a:lvl1pPr>
          </a:lstStyle>
          <a:p>
            <a:r>
              <a:rPr lang="it-IT" dirty="0" smtClean="0"/>
              <a:t>Intraprendo</a:t>
            </a:r>
            <a:endParaRPr lang="en-GB" dirty="0" err="1"/>
          </a:p>
        </p:txBody>
      </p:sp>
      <p:sp>
        <p:nvSpPr>
          <p:cNvPr id="62" name="CasellaDiTesto 61"/>
          <p:cNvSpPr txBox="1"/>
          <p:nvPr/>
        </p:nvSpPr>
        <p:spPr>
          <a:xfrm>
            <a:off x="3788163" y="3950356"/>
            <a:ext cx="1417002" cy="276128"/>
          </a:xfrm>
          <a:prstGeom prst="rect">
            <a:avLst/>
          </a:prstGeom>
          <a:noFill/>
        </p:spPr>
        <p:txBody>
          <a:bodyPr wrap="none" rtlCol="0" anchor="ctr">
            <a:noAutofit/>
          </a:bodyPr>
          <a:lstStyle/>
          <a:p>
            <a:r>
              <a:rPr lang="it-IT" sz="1300" b="1" dirty="0" smtClean="0">
                <a:solidFill>
                  <a:srgbClr val="174783"/>
                </a:solidFill>
              </a:rPr>
              <a:t>Controgaranzie</a:t>
            </a:r>
            <a:endParaRPr lang="en-GB" sz="1300" b="1" dirty="0" err="1" smtClean="0">
              <a:solidFill>
                <a:srgbClr val="174783"/>
              </a:solidFill>
            </a:endParaRPr>
          </a:p>
        </p:txBody>
      </p:sp>
      <p:sp>
        <p:nvSpPr>
          <p:cNvPr id="65" name="CasellaDiTesto 64"/>
          <p:cNvSpPr txBox="1"/>
          <p:nvPr/>
        </p:nvSpPr>
        <p:spPr>
          <a:xfrm>
            <a:off x="7335105" y="4338911"/>
            <a:ext cx="944668" cy="276128"/>
          </a:xfrm>
          <a:prstGeom prst="rect">
            <a:avLst/>
          </a:prstGeom>
          <a:noFill/>
        </p:spPr>
        <p:txBody>
          <a:bodyPr wrap="none" rtlCol="0" anchor="ctr">
            <a:noAutofit/>
          </a:bodyPr>
          <a:lstStyle/>
          <a:p>
            <a:r>
              <a:rPr lang="it-IT" sz="1300" b="1" dirty="0" smtClean="0">
                <a:solidFill>
                  <a:srgbClr val="09882A"/>
                </a:solidFill>
                <a:sym typeface="Wingdings" panose="05000000000000000000" pitchFamily="2" charset="2"/>
              </a:rPr>
              <a:t> </a:t>
            </a:r>
            <a:r>
              <a:rPr lang="it-IT" sz="1300" b="1" dirty="0" smtClean="0">
                <a:solidFill>
                  <a:srgbClr val="174783"/>
                </a:solidFill>
              </a:rPr>
              <a:t>Export </a:t>
            </a:r>
          </a:p>
          <a:p>
            <a:r>
              <a:rPr lang="it-IT" sz="1300" b="1" dirty="0" smtClean="0">
                <a:solidFill>
                  <a:srgbClr val="174783"/>
                </a:solidFill>
              </a:rPr>
              <a:t>Business Manager</a:t>
            </a:r>
            <a:endParaRPr lang="en-GB" sz="1300" b="1" dirty="0" err="1" smtClean="0">
              <a:solidFill>
                <a:srgbClr val="174783"/>
              </a:solidFill>
            </a:endParaRPr>
          </a:p>
        </p:txBody>
      </p:sp>
      <p:sp>
        <p:nvSpPr>
          <p:cNvPr id="67" name="CasellaDiTesto 66"/>
          <p:cNvSpPr txBox="1"/>
          <p:nvPr/>
        </p:nvSpPr>
        <p:spPr>
          <a:xfrm>
            <a:off x="7936734" y="2657475"/>
            <a:ext cx="944668" cy="276128"/>
          </a:xfrm>
          <a:prstGeom prst="rect">
            <a:avLst/>
          </a:prstGeom>
          <a:noFill/>
        </p:spPr>
        <p:txBody>
          <a:bodyPr wrap="none" rtlCol="0" anchor="ctr">
            <a:noAutofit/>
          </a:bodyPr>
          <a:lstStyle/>
          <a:p>
            <a:r>
              <a:rPr lang="it-IT" sz="1300" b="1" dirty="0" smtClean="0">
                <a:solidFill>
                  <a:srgbClr val="09882A"/>
                </a:solidFill>
                <a:sym typeface="Wingdings" panose="05000000000000000000" pitchFamily="2" charset="2"/>
              </a:rPr>
              <a:t> </a:t>
            </a:r>
            <a:r>
              <a:rPr lang="it-IT" sz="1300" b="1" dirty="0" err="1" smtClean="0">
                <a:solidFill>
                  <a:srgbClr val="174783"/>
                </a:solidFill>
              </a:rPr>
              <a:t>Frim</a:t>
            </a:r>
            <a:r>
              <a:rPr lang="it-IT" sz="1300" b="1" dirty="0" smtClean="0">
                <a:solidFill>
                  <a:srgbClr val="174783"/>
                </a:solidFill>
              </a:rPr>
              <a:t> 1-4-5</a:t>
            </a:r>
            <a:endParaRPr lang="en-GB" sz="1300" b="1" dirty="0" err="1" smtClean="0">
              <a:solidFill>
                <a:srgbClr val="174783"/>
              </a:solidFill>
            </a:endParaRPr>
          </a:p>
        </p:txBody>
      </p:sp>
      <p:sp>
        <p:nvSpPr>
          <p:cNvPr id="69" name="CasellaDiTesto 68"/>
          <p:cNvSpPr txBox="1"/>
          <p:nvPr/>
        </p:nvSpPr>
        <p:spPr>
          <a:xfrm>
            <a:off x="7777841" y="3432032"/>
            <a:ext cx="944668" cy="276128"/>
          </a:xfrm>
          <a:prstGeom prst="rect">
            <a:avLst/>
          </a:prstGeom>
          <a:noFill/>
        </p:spPr>
        <p:txBody>
          <a:bodyPr wrap="none" rtlCol="0" anchor="ctr">
            <a:noAutofit/>
          </a:bodyPr>
          <a:lstStyle/>
          <a:p>
            <a:r>
              <a:rPr lang="it-IT" sz="1300" b="1" dirty="0" smtClean="0">
                <a:solidFill>
                  <a:srgbClr val="09882A"/>
                </a:solidFill>
                <a:sym typeface="Wingdings" panose="05000000000000000000" pitchFamily="2" charset="2"/>
              </a:rPr>
              <a:t> </a:t>
            </a:r>
            <a:r>
              <a:rPr lang="it-IT" sz="1300" b="1" dirty="0" smtClean="0">
                <a:solidFill>
                  <a:srgbClr val="174783"/>
                </a:solidFill>
              </a:rPr>
              <a:t>Fondo Artigiano</a:t>
            </a:r>
            <a:endParaRPr lang="en-GB" sz="1300" b="1" dirty="0" err="1" smtClean="0">
              <a:solidFill>
                <a:srgbClr val="174783"/>
              </a:solidFill>
            </a:endParaRPr>
          </a:p>
        </p:txBody>
      </p:sp>
      <p:sp>
        <p:nvSpPr>
          <p:cNvPr id="2" name="Rettangolo 1"/>
          <p:cNvSpPr/>
          <p:nvPr/>
        </p:nvSpPr>
        <p:spPr>
          <a:xfrm>
            <a:off x="-27167" y="2145115"/>
            <a:ext cx="1277360" cy="830997"/>
          </a:xfrm>
          <a:prstGeom prst="rect">
            <a:avLst/>
          </a:prstGeom>
        </p:spPr>
        <p:txBody>
          <a:bodyPr wrap="square">
            <a:spAutoFit/>
          </a:bodyPr>
          <a:lstStyle/>
          <a:p>
            <a:r>
              <a:rPr lang="it-IT" sz="2000" b="1" dirty="0">
                <a:solidFill>
                  <a:srgbClr val="00CC00"/>
                </a:solidFill>
                <a:sym typeface="Wingdings" panose="05000000000000000000" pitchFamily="2" charset="2"/>
              </a:rPr>
              <a:t></a:t>
            </a:r>
            <a:r>
              <a:rPr lang="it-IT" b="1" dirty="0">
                <a:solidFill>
                  <a:srgbClr val="00CC00"/>
                </a:solidFill>
                <a:sym typeface="Wingdings" panose="05000000000000000000" pitchFamily="2" charset="2"/>
              </a:rPr>
              <a:t> </a:t>
            </a:r>
            <a:r>
              <a:rPr lang="it-IT" sz="1400" b="1" dirty="0" smtClean="0">
                <a:solidFill>
                  <a:srgbClr val="00CC00"/>
                </a:solidFill>
              </a:rPr>
              <a:t>Misure di prossima apertura</a:t>
            </a:r>
            <a:endParaRPr lang="en-GB" sz="1400" b="1" dirty="0" err="1">
              <a:solidFill>
                <a:srgbClr val="00CC00"/>
              </a:solidFill>
            </a:endParaRPr>
          </a:p>
        </p:txBody>
      </p:sp>
      <p:sp>
        <p:nvSpPr>
          <p:cNvPr id="74" name="CasellaDiTesto 73"/>
          <p:cNvSpPr txBox="1"/>
          <p:nvPr/>
        </p:nvSpPr>
        <p:spPr>
          <a:xfrm>
            <a:off x="-33611" y="1542273"/>
            <a:ext cx="1069083" cy="400110"/>
          </a:xfrm>
          <a:prstGeom prst="rect">
            <a:avLst/>
          </a:prstGeom>
          <a:noFill/>
        </p:spPr>
        <p:txBody>
          <a:bodyPr wrap="none" rtlCol="0" anchor="ctr">
            <a:noAutofit/>
          </a:bodyPr>
          <a:lstStyle/>
          <a:p>
            <a:r>
              <a:rPr lang="it-IT" sz="2000" b="1" dirty="0" smtClean="0">
                <a:solidFill>
                  <a:srgbClr val="09882A"/>
                </a:solidFill>
                <a:sym typeface="Wingdings" panose="05000000000000000000" pitchFamily="2" charset="2"/>
              </a:rPr>
              <a:t></a:t>
            </a:r>
            <a:r>
              <a:rPr lang="it-IT" sz="1300" b="1" dirty="0" smtClean="0">
                <a:solidFill>
                  <a:srgbClr val="09882A"/>
                </a:solidFill>
                <a:sym typeface="Wingdings" panose="05000000000000000000" pitchFamily="2" charset="2"/>
              </a:rPr>
              <a:t> </a:t>
            </a:r>
            <a:r>
              <a:rPr lang="it-IT" sz="1400" b="1" dirty="0" smtClean="0">
                <a:solidFill>
                  <a:srgbClr val="09882A"/>
                </a:solidFill>
              </a:rPr>
              <a:t>Misure </a:t>
            </a:r>
          </a:p>
          <a:p>
            <a:r>
              <a:rPr lang="it-IT" sz="1400" b="1" dirty="0" smtClean="0">
                <a:solidFill>
                  <a:srgbClr val="09882A"/>
                </a:solidFill>
              </a:rPr>
              <a:t>aperte</a:t>
            </a:r>
            <a:endParaRPr lang="en-GB" sz="1400" b="1" dirty="0" err="1" smtClean="0">
              <a:solidFill>
                <a:srgbClr val="09882A"/>
              </a:solidFill>
            </a:endParaRPr>
          </a:p>
        </p:txBody>
      </p:sp>
      <p:sp>
        <p:nvSpPr>
          <p:cNvPr id="3" name="Ovale 2"/>
          <p:cNvSpPr/>
          <p:nvPr/>
        </p:nvSpPr>
        <p:spPr>
          <a:xfrm>
            <a:off x="3853591" y="969321"/>
            <a:ext cx="1080000" cy="1080000"/>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68" name="CasellaDiTesto 67"/>
          <p:cNvSpPr txBox="1"/>
          <p:nvPr/>
        </p:nvSpPr>
        <p:spPr>
          <a:xfrm>
            <a:off x="4077437" y="1371257"/>
            <a:ext cx="556109" cy="276128"/>
          </a:xfrm>
          <a:prstGeom prst="rect">
            <a:avLst/>
          </a:prstGeom>
          <a:noFill/>
        </p:spPr>
        <p:txBody>
          <a:bodyPr wrap="none" rtlCol="0" anchor="ctr">
            <a:noAutofit/>
          </a:bodyPr>
          <a:lstStyle/>
          <a:p>
            <a:r>
              <a:rPr lang="it-IT" sz="1300" b="1" dirty="0" smtClean="0">
                <a:solidFill>
                  <a:srgbClr val="174783"/>
                </a:solidFill>
              </a:rPr>
              <a:t>ALVIA</a:t>
            </a:r>
            <a:endParaRPr lang="en-GB" sz="1300" b="1" dirty="0" err="1" smtClean="0">
              <a:solidFill>
                <a:srgbClr val="174783"/>
              </a:solidFill>
            </a:endParaRPr>
          </a:p>
        </p:txBody>
      </p:sp>
      <p:sp>
        <p:nvSpPr>
          <p:cNvPr id="33" name="Ovale 32"/>
          <p:cNvSpPr/>
          <p:nvPr/>
        </p:nvSpPr>
        <p:spPr>
          <a:xfrm>
            <a:off x="4763095" y="4300072"/>
            <a:ext cx="1027352" cy="966265"/>
          </a:xfrm>
          <a:prstGeom prst="ellipse">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64" name="CasellaDiTesto 63"/>
          <p:cNvSpPr txBox="1"/>
          <p:nvPr/>
        </p:nvSpPr>
        <p:spPr>
          <a:xfrm>
            <a:off x="3876283" y="5037136"/>
            <a:ext cx="944668" cy="276128"/>
          </a:xfrm>
          <a:prstGeom prst="rect">
            <a:avLst/>
          </a:prstGeom>
          <a:noFill/>
        </p:spPr>
        <p:txBody>
          <a:bodyPr wrap="none" rtlCol="0" anchor="ctr">
            <a:noAutofit/>
          </a:bodyPr>
          <a:lstStyle/>
          <a:p>
            <a:pPr algn="ctr"/>
            <a:r>
              <a:rPr lang="it-IT" sz="1300" b="1" dirty="0" smtClean="0">
                <a:solidFill>
                  <a:srgbClr val="174783"/>
                </a:solidFill>
              </a:rPr>
              <a:t>Credito Adesso</a:t>
            </a:r>
            <a:endParaRPr lang="en-GB" sz="1300" b="1" dirty="0" err="1" smtClean="0">
              <a:solidFill>
                <a:srgbClr val="174783"/>
              </a:solidFill>
            </a:endParaRPr>
          </a:p>
        </p:txBody>
      </p:sp>
      <p:sp>
        <p:nvSpPr>
          <p:cNvPr id="34" name="Ovale 33"/>
          <p:cNvSpPr/>
          <p:nvPr/>
        </p:nvSpPr>
        <p:spPr>
          <a:xfrm>
            <a:off x="5682242" y="5039684"/>
            <a:ext cx="900000" cy="900000"/>
          </a:xfrm>
          <a:prstGeom prst="ellipse">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35" name="CasellaDiTesto 34"/>
          <p:cNvSpPr txBox="1"/>
          <p:nvPr/>
        </p:nvSpPr>
        <p:spPr>
          <a:xfrm>
            <a:off x="6641150" y="5608796"/>
            <a:ext cx="944668" cy="276128"/>
          </a:xfrm>
          <a:prstGeom prst="rect">
            <a:avLst/>
          </a:prstGeom>
          <a:noFill/>
        </p:spPr>
        <p:txBody>
          <a:bodyPr wrap="none" rtlCol="0" anchor="ctr">
            <a:noAutofit/>
          </a:bodyPr>
          <a:lstStyle/>
          <a:p>
            <a:pPr algn="ctr"/>
            <a:r>
              <a:rPr lang="it-IT" sz="1300" b="1" dirty="0" smtClean="0">
                <a:solidFill>
                  <a:srgbClr val="174783"/>
                </a:solidFill>
              </a:rPr>
              <a:t>Credito in Cassa</a:t>
            </a:r>
            <a:endParaRPr lang="en-GB" sz="1300" b="1" dirty="0" err="1" smtClean="0">
              <a:solidFill>
                <a:srgbClr val="174783"/>
              </a:solidFill>
            </a:endParaRPr>
          </a:p>
        </p:txBody>
      </p:sp>
      <p:sp>
        <p:nvSpPr>
          <p:cNvPr id="37" name="Ovale 36"/>
          <p:cNvSpPr/>
          <p:nvPr/>
        </p:nvSpPr>
        <p:spPr>
          <a:xfrm>
            <a:off x="4779436" y="3233345"/>
            <a:ext cx="1056321" cy="949630"/>
          </a:xfrm>
          <a:prstGeom prst="ellipse">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40" name="Ovale 39"/>
          <p:cNvSpPr/>
          <p:nvPr/>
        </p:nvSpPr>
        <p:spPr>
          <a:xfrm>
            <a:off x="2041786" y="3789040"/>
            <a:ext cx="874030" cy="796727"/>
          </a:xfrm>
          <a:prstGeom prst="ellipse">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41" name="Ovale 40"/>
          <p:cNvSpPr/>
          <p:nvPr/>
        </p:nvSpPr>
        <p:spPr>
          <a:xfrm>
            <a:off x="3690687" y="2504511"/>
            <a:ext cx="1088749" cy="1128719"/>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42" name="CasellaDiTesto 41"/>
          <p:cNvSpPr txBox="1"/>
          <p:nvPr/>
        </p:nvSpPr>
        <p:spPr>
          <a:xfrm>
            <a:off x="6924506" y="3021517"/>
            <a:ext cx="1111233" cy="276128"/>
          </a:xfrm>
          <a:prstGeom prst="rect">
            <a:avLst/>
          </a:prstGeom>
          <a:noFill/>
        </p:spPr>
        <p:txBody>
          <a:bodyPr wrap="none" rtlCol="0" anchor="ctr">
            <a:noAutofit/>
          </a:bodyPr>
          <a:lstStyle/>
          <a:p>
            <a:r>
              <a:rPr lang="it-IT" sz="1300" b="1" dirty="0" smtClean="0">
                <a:solidFill>
                  <a:srgbClr val="174783"/>
                </a:solidFill>
              </a:rPr>
              <a:t>Smart </a:t>
            </a:r>
          </a:p>
          <a:p>
            <a:r>
              <a:rPr lang="it-IT" sz="1300" b="1" dirty="0" smtClean="0">
                <a:solidFill>
                  <a:srgbClr val="174783"/>
                </a:solidFill>
              </a:rPr>
              <a:t>Fashion</a:t>
            </a:r>
          </a:p>
          <a:p>
            <a:r>
              <a:rPr lang="it-IT" sz="1300" b="1" dirty="0" smtClean="0">
                <a:solidFill>
                  <a:srgbClr val="174783"/>
                </a:solidFill>
              </a:rPr>
              <a:t>&amp;design</a:t>
            </a:r>
            <a:endParaRPr lang="en-GB" sz="1300" b="1" dirty="0" err="1" smtClean="0">
              <a:solidFill>
                <a:srgbClr val="174783"/>
              </a:solidFill>
            </a:endParaRPr>
          </a:p>
        </p:txBody>
      </p:sp>
      <p:sp>
        <p:nvSpPr>
          <p:cNvPr id="43" name="Ovale 42"/>
          <p:cNvSpPr/>
          <p:nvPr/>
        </p:nvSpPr>
        <p:spPr>
          <a:xfrm>
            <a:off x="6118529" y="2811471"/>
            <a:ext cx="890099" cy="865302"/>
          </a:xfrm>
          <a:prstGeom prst="ellipse">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44" name="Ovale 43"/>
          <p:cNvSpPr/>
          <p:nvPr/>
        </p:nvSpPr>
        <p:spPr>
          <a:xfrm>
            <a:off x="6446604" y="1870585"/>
            <a:ext cx="789692" cy="718313"/>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45" name="Ovale 44"/>
          <p:cNvSpPr/>
          <p:nvPr/>
        </p:nvSpPr>
        <p:spPr>
          <a:xfrm>
            <a:off x="7155278" y="1126989"/>
            <a:ext cx="799816" cy="781341"/>
          </a:xfrm>
          <a:prstGeom prst="ellipse">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46" name="CasellaDiTesto 45"/>
          <p:cNvSpPr txBox="1"/>
          <p:nvPr/>
        </p:nvSpPr>
        <p:spPr>
          <a:xfrm>
            <a:off x="6319723" y="1087755"/>
            <a:ext cx="832334" cy="306521"/>
          </a:xfrm>
          <a:prstGeom prst="rect">
            <a:avLst/>
          </a:prstGeom>
          <a:noFill/>
        </p:spPr>
        <p:txBody>
          <a:bodyPr wrap="none" rtlCol="0" anchor="ctr">
            <a:noAutofit/>
          </a:bodyPr>
          <a:lstStyle/>
          <a:p>
            <a:pPr algn="ctr"/>
            <a:r>
              <a:rPr lang="it-IT" sz="1300" b="1" dirty="0" smtClean="0">
                <a:solidFill>
                  <a:srgbClr val="174783"/>
                </a:solidFill>
              </a:rPr>
              <a:t>Lombardia </a:t>
            </a:r>
          </a:p>
          <a:p>
            <a:pPr algn="ctr"/>
            <a:r>
              <a:rPr lang="it-IT" sz="1300" b="1" dirty="0" smtClean="0">
                <a:solidFill>
                  <a:srgbClr val="174783"/>
                </a:solidFill>
              </a:rPr>
              <a:t>Concreta</a:t>
            </a:r>
            <a:endParaRPr lang="en-GB" sz="1300" b="1" dirty="0" err="1" smtClean="0">
              <a:solidFill>
                <a:srgbClr val="174783"/>
              </a:solidFill>
            </a:endParaRPr>
          </a:p>
        </p:txBody>
      </p:sp>
      <p:sp>
        <p:nvSpPr>
          <p:cNvPr id="38" name="Titolo 3"/>
          <p:cNvSpPr txBox="1">
            <a:spLocks/>
          </p:cNvSpPr>
          <p:nvPr/>
        </p:nvSpPr>
        <p:spPr bwMode="auto">
          <a:xfrm>
            <a:off x="179512" y="116632"/>
            <a:ext cx="8791575" cy="40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1588"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r>
              <a:rPr lang="it-IT" b="1" dirty="0">
                <a:ln w="19050">
                  <a:noFill/>
                  <a:prstDash val="solid"/>
                </a:ln>
                <a:solidFill>
                  <a:srgbClr val="09882A"/>
                </a:solidFill>
                <a:latin typeface="+mn-lt"/>
                <a:ea typeface="+mn-ea"/>
              </a:rPr>
              <a:t>Principali </a:t>
            </a:r>
            <a:r>
              <a:rPr lang="it-IT" b="1" dirty="0" smtClean="0">
                <a:ln w="19050">
                  <a:noFill/>
                  <a:prstDash val="solid"/>
                </a:ln>
                <a:solidFill>
                  <a:srgbClr val="09882A"/>
                </a:solidFill>
                <a:latin typeface="+mn-lt"/>
                <a:ea typeface="+mn-ea"/>
              </a:rPr>
              <a:t>misure – Dettaglio per fase del «ciclo di vita aziendale» </a:t>
            </a:r>
            <a:endParaRPr lang="it-IT" b="1" dirty="0">
              <a:ln w="19050">
                <a:noFill/>
                <a:prstDash val="solid"/>
              </a:ln>
              <a:solidFill>
                <a:srgbClr val="09882A"/>
              </a:solidFill>
              <a:latin typeface="+mn-lt"/>
              <a:ea typeface="+mn-ea"/>
            </a:endParaRPr>
          </a:p>
        </p:txBody>
      </p:sp>
      <p:sp>
        <p:nvSpPr>
          <p:cNvPr id="39" name="Ovale 38"/>
          <p:cNvSpPr/>
          <p:nvPr/>
        </p:nvSpPr>
        <p:spPr>
          <a:xfrm>
            <a:off x="5407144" y="2240267"/>
            <a:ext cx="675961" cy="624850"/>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47" name="Ovale 46"/>
          <p:cNvSpPr/>
          <p:nvPr/>
        </p:nvSpPr>
        <p:spPr>
          <a:xfrm>
            <a:off x="6948264" y="4300072"/>
            <a:ext cx="461666" cy="425447"/>
          </a:xfrm>
          <a:prstGeom prst="ellipse">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49" name="CasellaDiTesto 48"/>
          <p:cNvSpPr txBox="1"/>
          <p:nvPr/>
        </p:nvSpPr>
        <p:spPr>
          <a:xfrm>
            <a:off x="3802176" y="2865116"/>
            <a:ext cx="944668" cy="276128"/>
          </a:xfrm>
          <a:prstGeom prst="rect">
            <a:avLst/>
          </a:prstGeom>
          <a:noFill/>
        </p:spPr>
        <p:txBody>
          <a:bodyPr wrap="none" rtlCol="0" anchor="ctr">
            <a:noAutofit/>
          </a:bodyPr>
          <a:lstStyle/>
          <a:p>
            <a:pPr algn="ctr"/>
            <a:r>
              <a:rPr lang="it-IT" sz="1300" b="1" dirty="0" smtClean="0">
                <a:solidFill>
                  <a:srgbClr val="174783"/>
                </a:solidFill>
              </a:rPr>
              <a:t>Sostegno </a:t>
            </a:r>
          </a:p>
          <a:p>
            <a:pPr algn="ctr"/>
            <a:r>
              <a:rPr lang="it-IT" sz="1300" b="1" dirty="0" smtClean="0">
                <a:solidFill>
                  <a:srgbClr val="174783"/>
                </a:solidFill>
              </a:rPr>
              <a:t>alla creazione </a:t>
            </a:r>
          </a:p>
          <a:p>
            <a:pPr algn="ctr"/>
            <a:r>
              <a:rPr lang="it-IT" sz="1300" b="1" dirty="0" smtClean="0">
                <a:solidFill>
                  <a:srgbClr val="174783"/>
                </a:solidFill>
              </a:rPr>
              <a:t>di impresa</a:t>
            </a:r>
            <a:endParaRPr lang="en-GB" sz="1300" b="1" dirty="0" err="1" smtClean="0">
              <a:solidFill>
                <a:srgbClr val="174783"/>
              </a:solidFill>
            </a:endParaRPr>
          </a:p>
        </p:txBody>
      </p:sp>
      <p:sp>
        <p:nvSpPr>
          <p:cNvPr id="36" name="Rettangolo 35"/>
          <p:cNvSpPr/>
          <p:nvPr/>
        </p:nvSpPr>
        <p:spPr>
          <a:xfrm>
            <a:off x="3959659" y="5816082"/>
            <a:ext cx="1960473" cy="400110"/>
          </a:xfrm>
          <a:prstGeom prst="rect">
            <a:avLst/>
          </a:prstGeom>
        </p:spPr>
        <p:txBody>
          <a:bodyPr wrap="none">
            <a:spAutoFit/>
          </a:bodyPr>
          <a:lstStyle/>
          <a:p>
            <a:pPr algn="ctr"/>
            <a:r>
              <a:rPr lang="it-IT" sz="2000" b="1" i="1" dirty="0" smtClean="0">
                <a:solidFill>
                  <a:srgbClr val="174783"/>
                </a:solidFill>
              </a:rPr>
              <a:t>Consolidamento </a:t>
            </a:r>
            <a:endParaRPr lang="it-IT" sz="2000" b="1" i="1" dirty="0">
              <a:solidFill>
                <a:srgbClr val="174783"/>
              </a:solidFill>
            </a:endParaRPr>
          </a:p>
        </p:txBody>
      </p:sp>
      <p:sp>
        <p:nvSpPr>
          <p:cNvPr id="51" name="Ovale 50"/>
          <p:cNvSpPr/>
          <p:nvPr/>
        </p:nvSpPr>
        <p:spPr>
          <a:xfrm>
            <a:off x="7090718" y="3487902"/>
            <a:ext cx="846015" cy="768959"/>
          </a:xfrm>
          <a:prstGeom prst="ellipse">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52" name="CasellaDiTesto 51"/>
          <p:cNvSpPr txBox="1"/>
          <p:nvPr/>
        </p:nvSpPr>
        <p:spPr>
          <a:xfrm>
            <a:off x="5284522" y="2470983"/>
            <a:ext cx="944668" cy="276128"/>
          </a:xfrm>
          <a:prstGeom prst="rect">
            <a:avLst/>
          </a:prstGeom>
          <a:noFill/>
        </p:spPr>
        <p:txBody>
          <a:bodyPr wrap="none" rtlCol="0" anchor="ctr">
            <a:noAutofit/>
          </a:bodyPr>
          <a:lstStyle/>
          <a:p>
            <a:pPr algn="ctr"/>
            <a:r>
              <a:rPr lang="it-IT" sz="1300" b="1" dirty="0" smtClean="0">
                <a:solidFill>
                  <a:srgbClr val="09882A"/>
                </a:solidFill>
                <a:sym typeface="Wingdings" panose="05000000000000000000" pitchFamily="2" charset="2"/>
              </a:rPr>
              <a:t> </a:t>
            </a:r>
            <a:r>
              <a:rPr lang="it-IT" sz="1300" b="1" dirty="0" smtClean="0">
                <a:solidFill>
                  <a:srgbClr val="174783"/>
                </a:solidFill>
                <a:sym typeface="Wingdings" panose="05000000000000000000" pitchFamily="2" charset="2"/>
              </a:rPr>
              <a:t>Smart</a:t>
            </a:r>
          </a:p>
          <a:p>
            <a:pPr algn="ctr"/>
            <a:r>
              <a:rPr lang="it-IT" sz="1300" b="1" dirty="0" smtClean="0">
                <a:solidFill>
                  <a:srgbClr val="174783"/>
                </a:solidFill>
                <a:sym typeface="Wingdings" panose="05000000000000000000" pitchFamily="2" charset="2"/>
              </a:rPr>
              <a:t>Living</a:t>
            </a:r>
            <a:r>
              <a:rPr lang="it-IT" sz="1300" b="1" dirty="0" smtClean="0">
                <a:solidFill>
                  <a:srgbClr val="09882A"/>
                </a:solidFill>
                <a:sym typeface="Wingdings" panose="05000000000000000000" pitchFamily="2" charset="2"/>
              </a:rPr>
              <a:t> </a:t>
            </a:r>
          </a:p>
          <a:p>
            <a:endParaRPr lang="en-GB" sz="1300" b="1" dirty="0" err="1" smtClean="0">
              <a:solidFill>
                <a:srgbClr val="174783"/>
              </a:solidFill>
            </a:endParaRPr>
          </a:p>
        </p:txBody>
      </p:sp>
      <p:sp>
        <p:nvSpPr>
          <p:cNvPr id="53" name="Ovale 52"/>
          <p:cNvSpPr/>
          <p:nvPr/>
        </p:nvSpPr>
        <p:spPr>
          <a:xfrm>
            <a:off x="7462602" y="2569560"/>
            <a:ext cx="492492" cy="485723"/>
          </a:xfrm>
          <a:prstGeom prst="ellipse">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73" name="CasellaDiTesto 72"/>
          <p:cNvSpPr txBox="1"/>
          <p:nvPr/>
        </p:nvSpPr>
        <p:spPr>
          <a:xfrm>
            <a:off x="6384968" y="2084159"/>
            <a:ext cx="944668" cy="276128"/>
          </a:xfrm>
          <a:prstGeom prst="rect">
            <a:avLst/>
          </a:prstGeom>
          <a:noFill/>
        </p:spPr>
        <p:txBody>
          <a:bodyPr wrap="none" rtlCol="0" anchor="ctr">
            <a:noAutofit/>
          </a:bodyPr>
          <a:lstStyle/>
          <a:p>
            <a:pPr algn="ctr"/>
            <a:r>
              <a:rPr lang="it-IT" sz="1300" b="1" dirty="0" smtClean="0">
                <a:solidFill>
                  <a:srgbClr val="174783"/>
                </a:solidFill>
                <a:sym typeface="Wingdings" panose="05000000000000000000" pitchFamily="2" charset="2"/>
              </a:rPr>
              <a:t> </a:t>
            </a:r>
            <a:r>
              <a:rPr lang="it-IT" sz="1300" b="1" dirty="0" smtClean="0">
                <a:solidFill>
                  <a:srgbClr val="174783"/>
                </a:solidFill>
              </a:rPr>
              <a:t>Turismo </a:t>
            </a:r>
          </a:p>
          <a:p>
            <a:r>
              <a:rPr lang="it-IT" sz="1300" b="1" dirty="0" smtClean="0">
                <a:solidFill>
                  <a:srgbClr val="174783"/>
                </a:solidFill>
              </a:rPr>
              <a:t>e attrattività</a:t>
            </a:r>
            <a:endParaRPr lang="en-GB" sz="1300" b="1" dirty="0" err="1" smtClean="0">
              <a:solidFill>
                <a:srgbClr val="174783"/>
              </a:solidFill>
            </a:endParaRPr>
          </a:p>
        </p:txBody>
      </p:sp>
      <p:sp>
        <p:nvSpPr>
          <p:cNvPr id="54" name="Ovale 53"/>
          <p:cNvSpPr/>
          <p:nvPr/>
        </p:nvSpPr>
        <p:spPr>
          <a:xfrm>
            <a:off x="5434817" y="1157714"/>
            <a:ext cx="683712" cy="686046"/>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CC00"/>
              </a:solidFill>
            </a:endParaRPr>
          </a:p>
        </p:txBody>
      </p:sp>
      <p:sp>
        <p:nvSpPr>
          <p:cNvPr id="70" name="CasellaDiTesto 69"/>
          <p:cNvSpPr txBox="1"/>
          <p:nvPr/>
        </p:nvSpPr>
        <p:spPr>
          <a:xfrm>
            <a:off x="5273080" y="1275720"/>
            <a:ext cx="1021113" cy="677108"/>
          </a:xfrm>
          <a:prstGeom prst="rect">
            <a:avLst/>
          </a:prstGeom>
          <a:noFill/>
        </p:spPr>
        <p:txBody>
          <a:bodyPr wrap="none" rtlCol="0" anchor="ctr">
            <a:spAutoFit/>
          </a:bodyPr>
          <a:lstStyle/>
          <a:p>
            <a:pPr algn="ctr"/>
            <a:r>
              <a:rPr lang="it-IT" sz="1300" b="1" dirty="0" smtClean="0">
                <a:solidFill>
                  <a:srgbClr val="174783"/>
                </a:solidFill>
              </a:rPr>
              <a:t>F.do </a:t>
            </a:r>
          </a:p>
          <a:p>
            <a:pPr algn="ctr"/>
            <a:r>
              <a:rPr lang="it-IT" sz="1300" b="1" dirty="0" smtClean="0">
                <a:solidFill>
                  <a:srgbClr val="174783"/>
                </a:solidFill>
              </a:rPr>
              <a:t>Cooperative</a:t>
            </a:r>
          </a:p>
          <a:p>
            <a:r>
              <a:rPr lang="it-IT" sz="1200" b="1" dirty="0" smtClean="0">
                <a:solidFill>
                  <a:srgbClr val="00CC00"/>
                </a:solidFill>
                <a:sym typeface="Wingdings" panose="05000000000000000000" pitchFamily="2" charset="2"/>
              </a:rPr>
              <a:t>       </a:t>
            </a:r>
            <a:endParaRPr lang="it-IT" sz="1300" b="1" dirty="0" smtClean="0">
              <a:solidFill>
                <a:srgbClr val="174783"/>
              </a:solidFill>
            </a:endParaRPr>
          </a:p>
        </p:txBody>
      </p:sp>
    </p:spTree>
    <p:extLst>
      <p:ext uri="{BB962C8B-B14F-4D97-AF65-F5344CB8AC3E}">
        <p14:creationId xmlns:p14="http://schemas.microsoft.com/office/powerpoint/2010/main" val="24031836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4"/>
          <p:cNvSpPr txBox="1">
            <a:spLocks noChangeArrowheads="1"/>
          </p:cNvSpPr>
          <p:nvPr/>
        </p:nvSpPr>
        <p:spPr bwMode="auto">
          <a:xfrm>
            <a:off x="113980" y="1916832"/>
            <a:ext cx="8916039" cy="2093135"/>
          </a:xfrm>
          <a:prstGeom prst="rect">
            <a:avLst/>
          </a:prstGeom>
          <a:noFill/>
          <a:ln w="9525">
            <a:noFill/>
            <a:miter lim="800000"/>
            <a:headEnd/>
            <a:tailEnd/>
          </a:ln>
        </p:spPr>
        <p:txBody>
          <a:bodyPr wrap="square">
            <a:noAutofit/>
          </a:bodyPr>
          <a:lstStyle/>
          <a:p>
            <a:pPr algn="ctr"/>
            <a:endParaRPr lang="it-IT" sz="3200" b="1" dirty="0" smtClean="0">
              <a:ln w="19050">
                <a:noFill/>
                <a:prstDash val="solid"/>
              </a:ln>
              <a:solidFill>
                <a:srgbClr val="09882A"/>
              </a:solidFill>
            </a:endParaRPr>
          </a:p>
          <a:p>
            <a:pPr algn="ctr"/>
            <a:r>
              <a:rPr lang="it-IT" sz="3200" b="1" dirty="0" smtClean="0">
                <a:ln w="19050">
                  <a:noFill/>
                  <a:prstDash val="solid"/>
                </a:ln>
                <a:solidFill>
                  <a:srgbClr val="09882A"/>
                </a:solidFill>
              </a:rPr>
              <a:t>2. Le principali misure attive</a:t>
            </a:r>
          </a:p>
        </p:txBody>
      </p:sp>
      <p:grpSp>
        <p:nvGrpSpPr>
          <p:cNvPr id="5" name="Gruppo 4"/>
          <p:cNvGrpSpPr/>
          <p:nvPr/>
        </p:nvGrpSpPr>
        <p:grpSpPr>
          <a:xfrm>
            <a:off x="0" y="6439394"/>
            <a:ext cx="9144000" cy="432000"/>
            <a:chOff x="0" y="6439394"/>
            <a:chExt cx="9144000" cy="432000"/>
          </a:xfrm>
        </p:grpSpPr>
        <p:sp>
          <p:nvSpPr>
            <p:cNvPr id="3" name="Rettangolo 2"/>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482458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9311"/>
            <a:ext cx="9144000" cy="579437"/>
          </a:xfrm>
        </p:spPr>
        <p:txBody>
          <a:bodyPr>
            <a:normAutofit/>
          </a:bodyPr>
          <a:lstStyle/>
          <a:p>
            <a:r>
              <a:rPr lang="it-IT" sz="2400" dirty="0" smtClean="0">
                <a:solidFill>
                  <a:srgbClr val="09882A"/>
                </a:solidFill>
              </a:rPr>
              <a:t>Credito Adesso</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102465" y="2349642"/>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312968" y="2396442"/>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75" name="Rectangle 3"/>
          <p:cNvSpPr txBox="1">
            <a:spLocks noChangeArrowheads="1"/>
          </p:cNvSpPr>
          <p:nvPr/>
        </p:nvSpPr>
        <p:spPr bwMode="auto">
          <a:xfrm>
            <a:off x="310427" y="2678155"/>
            <a:ext cx="4041775"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Copertura</a:t>
            </a:r>
            <a:r>
              <a:rPr lang="it-IT" sz="1300" dirty="0" smtClean="0">
                <a:latin typeface="+mn-lt"/>
              </a:rPr>
              <a:t>: fino </a:t>
            </a:r>
            <a:r>
              <a:rPr lang="it-IT" sz="1300" dirty="0">
                <a:latin typeface="+mn-lt"/>
              </a:rPr>
              <a:t>all’</a:t>
            </a:r>
            <a:r>
              <a:rPr lang="it-IT" sz="1300" b="1" dirty="0">
                <a:latin typeface="+mn-lt"/>
              </a:rPr>
              <a:t>80% </a:t>
            </a:r>
            <a:r>
              <a:rPr lang="it-IT" sz="1300" dirty="0">
                <a:latin typeface="+mn-lt"/>
              </a:rPr>
              <a:t>dell’ammontare degli ordini / contratti di </a:t>
            </a:r>
            <a:r>
              <a:rPr lang="it-IT" sz="1300" dirty="0" smtClean="0">
                <a:latin typeface="+mn-lt"/>
              </a:rPr>
              <a:t>fornitura</a:t>
            </a:r>
            <a:endParaRPr lang="it-IT" sz="1300" b="1" dirty="0">
              <a:latin typeface="+mn-lt"/>
            </a:endParaRPr>
          </a:p>
          <a:p>
            <a:pPr marL="171450" indent="-171450">
              <a:spcBef>
                <a:spcPts val="300"/>
              </a:spcBef>
              <a:spcAft>
                <a:spcPts val="300"/>
              </a:spcAft>
              <a:buFont typeface="Arial" panose="020B0604020202020204" pitchFamily="34" charset="0"/>
              <a:buChar char="•"/>
            </a:pPr>
            <a:r>
              <a:rPr lang="it-IT" sz="1300" b="1" dirty="0">
                <a:latin typeface="+mn-lt"/>
              </a:rPr>
              <a:t>F</a:t>
            </a:r>
            <a:r>
              <a:rPr lang="it-IT" sz="1300" b="1" dirty="0" smtClean="0">
                <a:latin typeface="+mn-lt"/>
              </a:rPr>
              <a:t>inanziamento: </a:t>
            </a:r>
            <a:r>
              <a:rPr lang="it-IT" sz="1300" b="1" dirty="0">
                <a:latin typeface="+mn-lt"/>
              </a:rPr>
              <a:t> </a:t>
            </a:r>
            <a:r>
              <a:rPr lang="it-IT" sz="1300" b="1" dirty="0" smtClean="0">
                <a:latin typeface="+mn-lt"/>
              </a:rPr>
              <a:t>da </a:t>
            </a:r>
            <a:r>
              <a:rPr lang="it-IT" sz="1300" b="1" dirty="0">
                <a:latin typeface="+mn-lt"/>
              </a:rPr>
              <a:t>18.000€ a </a:t>
            </a:r>
            <a:r>
              <a:rPr lang="it-IT" sz="1300" b="1" dirty="0" smtClean="0">
                <a:latin typeface="+mn-lt"/>
              </a:rPr>
              <a:t>1.500.000€</a:t>
            </a:r>
            <a:endParaRPr lang="it-IT" sz="1300" b="1" dirty="0">
              <a:latin typeface="+mn-lt"/>
            </a:endParaRPr>
          </a:p>
          <a:p>
            <a:pPr marL="171450" indent="-171450">
              <a:spcBef>
                <a:spcPts val="300"/>
              </a:spcBef>
              <a:spcAft>
                <a:spcPts val="300"/>
              </a:spcAft>
              <a:buFont typeface="Arial" panose="020B0604020202020204" pitchFamily="34" charset="0"/>
              <a:buChar char="•"/>
            </a:pPr>
            <a:r>
              <a:rPr lang="it-IT" sz="1300" b="1" dirty="0" smtClean="0">
                <a:latin typeface="+mn-lt"/>
              </a:rPr>
              <a:t>Contributo</a:t>
            </a:r>
            <a:r>
              <a:rPr lang="it-IT" sz="1300" dirty="0" smtClean="0">
                <a:latin typeface="+mn-lt"/>
              </a:rPr>
              <a:t> </a:t>
            </a:r>
            <a:r>
              <a:rPr lang="it-IT" sz="1300" b="1" dirty="0">
                <a:latin typeface="+mn-lt"/>
              </a:rPr>
              <a:t>per</a:t>
            </a:r>
            <a:r>
              <a:rPr lang="it-IT" sz="1300" dirty="0">
                <a:latin typeface="+mn-lt"/>
              </a:rPr>
              <a:t> </a:t>
            </a:r>
            <a:r>
              <a:rPr lang="it-IT" sz="1300" b="1" dirty="0">
                <a:latin typeface="+mn-lt"/>
              </a:rPr>
              <a:t>abbattimento </a:t>
            </a:r>
            <a:r>
              <a:rPr lang="it-IT" sz="1300" b="1" dirty="0" smtClean="0">
                <a:latin typeface="+mn-lt"/>
              </a:rPr>
              <a:t>interessi</a:t>
            </a:r>
            <a:r>
              <a:rPr lang="it-IT" sz="1300" dirty="0" smtClean="0">
                <a:latin typeface="+mn-lt"/>
              </a:rPr>
              <a:t>: </a:t>
            </a:r>
            <a:r>
              <a:rPr lang="it-IT" sz="1300" b="1" dirty="0" smtClean="0">
                <a:latin typeface="+mn-lt"/>
              </a:rPr>
              <a:t>2% </a:t>
            </a:r>
            <a:r>
              <a:rPr lang="it-IT" sz="1300" dirty="0" smtClean="0">
                <a:latin typeface="+mn-lt"/>
              </a:rPr>
              <a:t>(3-4% </a:t>
            </a:r>
            <a:r>
              <a:rPr lang="it-IT" sz="1300" dirty="0">
                <a:latin typeface="+mn-lt"/>
              </a:rPr>
              <a:t>per alcune categorie di </a:t>
            </a:r>
            <a:r>
              <a:rPr lang="it-IT" sz="1300" dirty="0" smtClean="0">
                <a:latin typeface="+mn-lt"/>
              </a:rPr>
              <a:t>imprese/territori)</a:t>
            </a:r>
          </a:p>
          <a:p>
            <a:pPr marL="0" indent="0">
              <a:spcBef>
                <a:spcPts val="300"/>
              </a:spcBef>
              <a:spcAft>
                <a:spcPts val="300"/>
              </a:spcAft>
            </a:pPr>
            <a:endParaRPr lang="it-IT" sz="1300" b="1" dirty="0" smtClean="0">
              <a:latin typeface="+mn-lt"/>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310427" y="1436259"/>
            <a:ext cx="8075613"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smtClean="0">
                <a:latin typeface="+mn-lt"/>
              </a:rPr>
              <a:t>Finalità: </a:t>
            </a:r>
            <a:r>
              <a:rPr lang="it-IT" sz="1300" dirty="0" smtClean="0">
                <a:latin typeface="+mn-lt"/>
              </a:rPr>
              <a:t>finanziamento </a:t>
            </a:r>
            <a:r>
              <a:rPr lang="it-IT" sz="1300" dirty="0">
                <a:latin typeface="+mn-lt"/>
              </a:rPr>
              <a:t>del </a:t>
            </a:r>
            <a:r>
              <a:rPr lang="it-IT" sz="1300" b="1" dirty="0">
                <a:latin typeface="+mn-lt"/>
              </a:rPr>
              <a:t>circolante</a:t>
            </a:r>
            <a:r>
              <a:rPr lang="it-IT" sz="1300" dirty="0">
                <a:latin typeface="+mn-lt"/>
              </a:rPr>
              <a:t> (ordini/contratti di fornitura)</a:t>
            </a:r>
            <a:endParaRPr lang="it-IT" sz="1300" dirty="0" smtClean="0">
              <a:latin typeface="+mn-lt"/>
            </a:endParaRPr>
          </a:p>
          <a:p>
            <a:pPr marL="285750" indent="-285750">
              <a:spcBef>
                <a:spcPts val="300"/>
              </a:spcBef>
              <a:spcAft>
                <a:spcPts val="300"/>
              </a:spcAft>
              <a:buFont typeface="Arial" pitchFamily="34" charset="0"/>
              <a:buChar char="•"/>
            </a:pPr>
            <a:r>
              <a:rPr lang="it-IT" sz="1300" b="1" dirty="0" smtClean="0">
                <a:latin typeface="+mn-lt"/>
              </a:rPr>
              <a:t>Beneficiari</a:t>
            </a:r>
            <a:r>
              <a:rPr lang="it-IT" sz="1300" b="1" dirty="0">
                <a:latin typeface="+mn-lt"/>
              </a:rPr>
              <a:t>:</a:t>
            </a:r>
            <a:r>
              <a:rPr lang="it-IT" sz="1300" dirty="0">
                <a:latin typeface="+mn-lt"/>
              </a:rPr>
              <a:t> </a:t>
            </a:r>
            <a:r>
              <a:rPr lang="it-IT" sz="1300" dirty="0" smtClean="0">
                <a:latin typeface="+mn-lt"/>
              </a:rPr>
              <a:t>imprese lombarde con </a:t>
            </a:r>
            <a:r>
              <a:rPr lang="it-IT" sz="1300" b="1" dirty="0" smtClean="0">
                <a:latin typeface="+mn-lt"/>
              </a:rPr>
              <a:t>meno di 3.000 dipendenti</a:t>
            </a:r>
            <a:endParaRPr lang="it-IT" sz="1300" b="1" dirty="0">
              <a:latin typeface="+mn-lt"/>
            </a:endParaRPr>
          </a:p>
          <a:p>
            <a:pPr marL="285750" indent="-285750">
              <a:spcBef>
                <a:spcPts val="300"/>
              </a:spcBef>
              <a:spcAft>
                <a:spcPts val="300"/>
              </a:spcAft>
              <a:buFont typeface="Arial" pitchFamily="34" charset="0"/>
              <a:buChar char="•"/>
            </a:pPr>
            <a:r>
              <a:rPr lang="it-IT" sz="1300" b="1" dirty="0" smtClean="0">
                <a:latin typeface="+mn-lt"/>
              </a:rPr>
              <a:t>Tipologia: </a:t>
            </a:r>
            <a:r>
              <a:rPr lang="it-IT" sz="1300" b="1" dirty="0">
                <a:latin typeface="+mn-lt"/>
              </a:rPr>
              <a:t>co-finanziamento </a:t>
            </a:r>
            <a:r>
              <a:rPr lang="it-IT" sz="1300" b="1" dirty="0" smtClean="0">
                <a:latin typeface="+mn-lt"/>
              </a:rPr>
              <a:t>+ </a:t>
            </a:r>
            <a:r>
              <a:rPr lang="it-IT" sz="1300" b="1" dirty="0">
                <a:latin typeface="+mn-lt"/>
              </a:rPr>
              <a:t>contributo abbattimento </a:t>
            </a:r>
            <a:r>
              <a:rPr lang="it-IT" sz="1300" b="1" dirty="0" smtClean="0">
                <a:latin typeface="+mn-lt"/>
              </a:rPr>
              <a:t>interessi</a:t>
            </a:r>
            <a:endParaRPr lang="it-IT" sz="1300" dirty="0"/>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1126676" y="3855136"/>
            <a:ext cx="2615753" cy="4452"/>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9758" y="2492549"/>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4" name="Line 6"/>
          <p:cNvSpPr>
            <a:spLocks noChangeShapeType="1"/>
          </p:cNvSpPr>
          <p:nvPr>
            <p:custDataLst>
              <p:tags r:id="rId5"/>
            </p:custDataLst>
          </p:nvPr>
        </p:nvSpPr>
        <p:spPr bwMode="auto">
          <a:xfrm rot="5400000">
            <a:off x="39758" y="5072905"/>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5" name="Rettangolo 19"/>
          <p:cNvSpPr>
            <a:spLocks noChangeArrowheads="1"/>
          </p:cNvSpPr>
          <p:nvPr/>
        </p:nvSpPr>
        <p:spPr bwMode="auto">
          <a:xfrm>
            <a:off x="89922" y="4928905"/>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6" name="Textframe 11"/>
          <p:cNvSpPr>
            <a:spLocks noChangeArrowheads="1"/>
          </p:cNvSpPr>
          <p:nvPr/>
        </p:nvSpPr>
        <p:spPr bwMode="auto">
          <a:xfrm>
            <a:off x="310427" y="4980572"/>
            <a:ext cx="36874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Presentazione domande</a:t>
            </a:r>
            <a:endParaRPr lang="it-IT" altLang="de-DE" sz="1200" b="1" dirty="0">
              <a:solidFill>
                <a:srgbClr val="FFFFFF"/>
              </a:solidFill>
              <a:latin typeface="+mj-lt"/>
            </a:endParaRPr>
          </a:p>
        </p:txBody>
      </p:sp>
      <p:sp>
        <p:nvSpPr>
          <p:cNvPr id="27" name="Line 6"/>
          <p:cNvSpPr>
            <a:spLocks noChangeShapeType="1"/>
          </p:cNvSpPr>
          <p:nvPr>
            <p:custDataLst>
              <p:tags r:id="rId6"/>
            </p:custDataLst>
          </p:nvPr>
        </p:nvSpPr>
        <p:spPr bwMode="auto">
          <a:xfrm rot="5400000">
            <a:off x="35307" y="5804917"/>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30" name="AutoShape 79"/>
          <p:cNvSpPr>
            <a:spLocks noChangeArrowheads="1"/>
          </p:cNvSpPr>
          <p:nvPr>
            <p:custDataLst>
              <p:tags r:id="rId7"/>
            </p:custDataLst>
          </p:nvPr>
        </p:nvSpPr>
        <p:spPr bwMode="auto">
          <a:xfrm>
            <a:off x="5061073" y="4009763"/>
            <a:ext cx="3895725" cy="1768427"/>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31" name="Rectangle 3"/>
          <p:cNvSpPr txBox="1">
            <a:spLocks noChangeArrowheads="1"/>
          </p:cNvSpPr>
          <p:nvPr/>
        </p:nvSpPr>
        <p:spPr bwMode="auto">
          <a:xfrm>
            <a:off x="4788024" y="3462413"/>
            <a:ext cx="392430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ts val="200"/>
              </a:spcBef>
              <a:spcAft>
                <a:spcPts val="200"/>
              </a:spcAft>
              <a:buFont typeface="Arial" pitchFamily="34" charset="0"/>
              <a:buChar char="•"/>
            </a:pPr>
            <a:endParaRPr lang="it-IT" sz="1200" dirty="0" smtClean="0">
              <a:latin typeface="+mj-lt"/>
            </a:endParaRPr>
          </a:p>
        </p:txBody>
      </p:sp>
      <p:sp>
        <p:nvSpPr>
          <p:cNvPr id="28" name="Rectangle 3"/>
          <p:cNvSpPr txBox="1">
            <a:spLocks noChangeArrowheads="1"/>
          </p:cNvSpPr>
          <p:nvPr/>
        </p:nvSpPr>
        <p:spPr bwMode="auto">
          <a:xfrm>
            <a:off x="5239019" y="4106730"/>
            <a:ext cx="3473305"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ts val="200"/>
              </a:spcBef>
              <a:spcAft>
                <a:spcPts val="200"/>
              </a:spcAft>
              <a:buFont typeface="Arial" pitchFamily="34" charset="0"/>
              <a:buChar char="•"/>
            </a:pPr>
            <a:endParaRPr lang="it-IT" sz="1200" dirty="0" smtClean="0">
              <a:latin typeface="+mj-lt"/>
            </a:endParaRPr>
          </a:p>
          <a:p>
            <a:pPr marL="0" indent="0" algn="just">
              <a:spcBef>
                <a:spcPts val="200"/>
              </a:spcBef>
              <a:spcAft>
                <a:spcPts val="200"/>
              </a:spcAft>
            </a:pPr>
            <a:r>
              <a:rPr lang="it-IT" sz="1200" b="1" dirty="0" smtClean="0">
                <a:latin typeface="+mj-lt"/>
              </a:rPr>
              <a:t>Misura completamente rimodulata a giugno 2016.</a:t>
            </a:r>
          </a:p>
          <a:p>
            <a:pPr marL="0" indent="0" algn="just">
              <a:spcBef>
                <a:spcPts val="200"/>
              </a:spcBef>
              <a:spcAft>
                <a:spcPts val="200"/>
              </a:spcAft>
            </a:pPr>
            <a:r>
              <a:rPr lang="it-IT" sz="1200" b="1" dirty="0">
                <a:latin typeface="+mj-lt"/>
              </a:rPr>
              <a:t>Accesso semplificato: senza presentazione degli ordini/contratti di fornitura sulla base della media ricavi tipici fino a massimo 200.000</a:t>
            </a:r>
            <a:r>
              <a:rPr lang="it-IT" sz="1200" b="1" dirty="0" smtClean="0">
                <a:latin typeface="+mj-lt"/>
              </a:rPr>
              <a:t>€</a:t>
            </a:r>
            <a:endParaRPr lang="it-IT" sz="1200" b="1" dirty="0">
              <a:latin typeface="+mj-lt"/>
            </a:endParaRPr>
          </a:p>
        </p:txBody>
      </p:sp>
      <p:sp>
        <p:nvSpPr>
          <p:cNvPr id="3" name="Ovale 2"/>
          <p:cNvSpPr/>
          <p:nvPr/>
        </p:nvSpPr>
        <p:spPr>
          <a:xfrm>
            <a:off x="5868144" y="1704198"/>
            <a:ext cx="2160240" cy="1946492"/>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CasellaDiTesto 3"/>
          <p:cNvSpPr txBox="1"/>
          <p:nvPr/>
        </p:nvSpPr>
        <p:spPr>
          <a:xfrm>
            <a:off x="5792273" y="2172876"/>
            <a:ext cx="2311981" cy="738664"/>
          </a:xfrm>
          <a:prstGeom prst="rect">
            <a:avLst/>
          </a:prstGeom>
          <a:noFill/>
        </p:spPr>
        <p:txBody>
          <a:bodyPr wrap="square" rtlCol="0">
            <a:spAutoFit/>
          </a:bodyPr>
          <a:lstStyle/>
          <a:p>
            <a:pPr algn="ctr"/>
            <a:r>
              <a:rPr lang="it-IT" sz="1400" dirty="0" smtClean="0"/>
              <a:t>Dotazione iniziale:</a:t>
            </a:r>
          </a:p>
          <a:p>
            <a:pPr algn="ctr"/>
            <a:r>
              <a:rPr lang="it-IT" sz="1400" b="1" dirty="0" smtClean="0"/>
              <a:t>519 mln€</a:t>
            </a:r>
          </a:p>
          <a:p>
            <a:pPr algn="ctr"/>
            <a:r>
              <a:rPr lang="it-IT" sz="1400" dirty="0" smtClean="0"/>
              <a:t>(di cui 19 mln€ contributo)</a:t>
            </a:r>
            <a:endParaRPr lang="it-IT" sz="1400" dirty="0"/>
          </a:p>
        </p:txBody>
      </p:sp>
      <p:sp>
        <p:nvSpPr>
          <p:cNvPr id="29" name="Rectangle 3"/>
          <p:cNvSpPr txBox="1">
            <a:spLocks noChangeArrowheads="1"/>
          </p:cNvSpPr>
          <p:nvPr/>
        </p:nvSpPr>
        <p:spPr bwMode="auto">
          <a:xfrm>
            <a:off x="297884" y="5268572"/>
            <a:ext cx="4041775"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Scadenza non prevista</a:t>
            </a:r>
            <a:endParaRPr lang="it-IT" sz="1300" b="1" dirty="0">
              <a:latin typeface="+mn-lt"/>
            </a:endParaRPr>
          </a:p>
        </p:txBody>
      </p:sp>
    </p:spTree>
    <p:extLst>
      <p:ext uri="{BB962C8B-B14F-4D97-AF65-F5344CB8AC3E}">
        <p14:creationId xmlns:p14="http://schemas.microsoft.com/office/powerpoint/2010/main" val="7790086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42580"/>
            <a:ext cx="9144000" cy="579437"/>
          </a:xfrm>
        </p:spPr>
        <p:txBody>
          <a:bodyPr>
            <a:normAutofit fontScale="90000"/>
          </a:bodyPr>
          <a:lstStyle/>
          <a:p>
            <a:r>
              <a:rPr lang="it-IT" sz="2400" dirty="0" smtClean="0">
                <a:solidFill>
                  <a:srgbClr val="09882A"/>
                </a:solidFill>
              </a:rPr>
              <a:t>Fondo regionale per le agevolazioni finanziarie all’artigianato – Misura B investimenti</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102465" y="2421650"/>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312968" y="2468450"/>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75" name="Rectangle 3"/>
          <p:cNvSpPr txBox="1">
            <a:spLocks noChangeArrowheads="1"/>
          </p:cNvSpPr>
          <p:nvPr/>
        </p:nvSpPr>
        <p:spPr bwMode="auto">
          <a:xfrm>
            <a:off x="310427" y="2750163"/>
            <a:ext cx="4041775"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Contributo conto interessi: 2,5% (massimo 10.000€)</a:t>
            </a:r>
            <a:endParaRPr lang="it-IT" sz="1300" dirty="0" smtClean="0">
              <a:latin typeface="+mn-lt"/>
            </a:endParaRPr>
          </a:p>
          <a:p>
            <a:pPr marL="171450" indent="-171450">
              <a:spcBef>
                <a:spcPts val="300"/>
              </a:spcBef>
              <a:spcAft>
                <a:spcPts val="300"/>
              </a:spcAft>
              <a:buFont typeface="Arial" panose="020B0604020202020204" pitchFamily="34" charset="0"/>
              <a:buChar char="•"/>
            </a:pPr>
            <a:r>
              <a:rPr lang="it-IT" sz="1300" b="1" dirty="0">
                <a:latin typeface="+mn-lt"/>
              </a:rPr>
              <a:t>F</a:t>
            </a:r>
            <a:r>
              <a:rPr lang="it-IT" sz="1300" b="1" dirty="0" smtClean="0">
                <a:latin typeface="+mn-lt"/>
              </a:rPr>
              <a:t>inanziamenti</a:t>
            </a:r>
            <a:r>
              <a:rPr lang="it-IT" sz="1300" dirty="0" smtClean="0">
                <a:latin typeface="+mn-lt"/>
              </a:rPr>
              <a:t>: </a:t>
            </a:r>
            <a:r>
              <a:rPr lang="it-IT" sz="1300" b="1" dirty="0" smtClean="0">
                <a:latin typeface="+mn-lt"/>
              </a:rPr>
              <a:t>da 15.000€ a 350.000€</a:t>
            </a:r>
          </a:p>
          <a:p>
            <a:pPr marL="171450" indent="-171450">
              <a:spcBef>
                <a:spcPts val="300"/>
              </a:spcBef>
              <a:spcAft>
                <a:spcPts val="300"/>
              </a:spcAft>
              <a:buFont typeface="Arial" panose="020B0604020202020204" pitchFamily="34" charset="0"/>
              <a:buChar char="•"/>
            </a:pPr>
            <a:r>
              <a:rPr lang="it-IT" sz="1300" b="1" dirty="0" smtClean="0">
                <a:latin typeface="+mn-lt"/>
              </a:rPr>
              <a:t>Spread sui finanziamenti: massimo 4,5%</a:t>
            </a: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310427" y="1436259"/>
            <a:ext cx="8582053"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smtClean="0">
                <a:latin typeface="+mn-lt"/>
              </a:rPr>
              <a:t>Finalità</a:t>
            </a:r>
            <a:r>
              <a:rPr lang="it-IT" sz="1300" b="1" dirty="0">
                <a:latin typeface="+mn-lt"/>
              </a:rPr>
              <a:t>: investimenti </a:t>
            </a:r>
            <a:r>
              <a:rPr lang="it-IT" sz="1300" dirty="0" smtClean="0">
                <a:latin typeface="+mn-lt"/>
              </a:rPr>
              <a:t>(ampliamento/ammodernamento </a:t>
            </a:r>
            <a:r>
              <a:rPr lang="it-IT" sz="1300" dirty="0">
                <a:latin typeface="+mn-lt"/>
              </a:rPr>
              <a:t>dell’unità produttiva o </a:t>
            </a:r>
            <a:r>
              <a:rPr lang="it-IT" sz="1300" dirty="0" smtClean="0">
                <a:latin typeface="+mn-lt"/>
              </a:rPr>
              <a:t>acquisto macchine</a:t>
            </a:r>
            <a:r>
              <a:rPr lang="it-IT" sz="1300" dirty="0">
                <a:latin typeface="+mn-lt"/>
              </a:rPr>
              <a:t>, attrezzi </a:t>
            </a:r>
            <a:r>
              <a:rPr lang="it-IT" sz="1300" dirty="0" smtClean="0">
                <a:latin typeface="+mn-lt"/>
              </a:rPr>
              <a:t>e automezzi) </a:t>
            </a:r>
          </a:p>
          <a:p>
            <a:pPr marL="285750" indent="-285750">
              <a:spcBef>
                <a:spcPts val="300"/>
              </a:spcBef>
              <a:spcAft>
                <a:spcPts val="300"/>
              </a:spcAft>
              <a:buFont typeface="Arial" pitchFamily="34" charset="0"/>
              <a:buChar char="•"/>
            </a:pPr>
            <a:r>
              <a:rPr lang="it-IT" sz="1300" b="1" dirty="0" smtClean="0">
                <a:latin typeface="+mn-lt"/>
              </a:rPr>
              <a:t>Beneficiari</a:t>
            </a:r>
            <a:r>
              <a:rPr lang="it-IT" sz="1300" b="1" dirty="0">
                <a:latin typeface="+mn-lt"/>
              </a:rPr>
              <a:t>:</a:t>
            </a:r>
            <a:r>
              <a:rPr lang="it-IT" sz="1300" dirty="0">
                <a:latin typeface="+mn-lt"/>
              </a:rPr>
              <a:t> </a:t>
            </a:r>
            <a:r>
              <a:rPr lang="it-IT" sz="1300" b="1" dirty="0" smtClean="0">
                <a:latin typeface="+mn-lt"/>
              </a:rPr>
              <a:t>imprese artigiane</a:t>
            </a:r>
          </a:p>
          <a:p>
            <a:pPr marL="285750" indent="-285750">
              <a:spcBef>
                <a:spcPts val="300"/>
              </a:spcBef>
              <a:spcAft>
                <a:spcPts val="300"/>
              </a:spcAft>
              <a:buFont typeface="Arial" pitchFamily="34" charset="0"/>
              <a:buChar char="•"/>
            </a:pPr>
            <a:r>
              <a:rPr lang="it-IT" sz="1300" b="1" dirty="0" smtClean="0">
                <a:latin typeface="+mn-lt"/>
              </a:rPr>
              <a:t>Tipologia</a:t>
            </a:r>
            <a:r>
              <a:rPr lang="it-IT" sz="1300" b="1" dirty="0">
                <a:latin typeface="+mn-lt"/>
              </a:rPr>
              <a:t>: </a:t>
            </a:r>
            <a:r>
              <a:rPr lang="it-IT" sz="1300" b="1" dirty="0" smtClean="0">
                <a:latin typeface="+mn-lt"/>
              </a:rPr>
              <a:t>contributo </a:t>
            </a:r>
            <a:r>
              <a:rPr lang="it-IT" sz="1300" b="1" dirty="0">
                <a:latin typeface="+mn-lt"/>
              </a:rPr>
              <a:t>in conto interessi </a:t>
            </a:r>
            <a:r>
              <a:rPr lang="it-IT" sz="1300" dirty="0">
                <a:latin typeface="+mn-lt"/>
              </a:rPr>
              <a:t>su operazioni di finanziamento o leasing </a:t>
            </a:r>
          </a:p>
          <a:p>
            <a:pPr marL="285750" indent="-285750">
              <a:spcBef>
                <a:spcPts val="300"/>
              </a:spcBef>
              <a:spcAft>
                <a:spcPts val="300"/>
              </a:spcAft>
              <a:buFont typeface="Arial" pitchFamily="34" charset="0"/>
              <a:buChar char="•"/>
            </a:pPr>
            <a:endParaRPr lang="it-IT" sz="1200" dirty="0" smtClean="0">
              <a:latin typeface="+mn-lt"/>
            </a:endParaRP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790937" y="3283145"/>
            <a:ext cx="1944275" cy="4452"/>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9758" y="2564557"/>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3" name="Textframe 11"/>
          <p:cNvSpPr>
            <a:spLocks noChangeArrowheads="1"/>
          </p:cNvSpPr>
          <p:nvPr/>
        </p:nvSpPr>
        <p:spPr bwMode="auto">
          <a:xfrm>
            <a:off x="312968" y="3928839"/>
            <a:ext cx="368296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Dotazione residua 2,2 milioni € </a:t>
            </a:r>
            <a:endParaRPr lang="it-IT" altLang="de-DE" sz="1200" b="1" dirty="0">
              <a:solidFill>
                <a:srgbClr val="FFFFFF"/>
              </a:solidFill>
              <a:latin typeface="+mj-lt"/>
            </a:endParaRPr>
          </a:p>
        </p:txBody>
      </p:sp>
      <p:sp>
        <p:nvSpPr>
          <p:cNvPr id="24" name="Line 6"/>
          <p:cNvSpPr>
            <a:spLocks noChangeShapeType="1"/>
          </p:cNvSpPr>
          <p:nvPr>
            <p:custDataLst>
              <p:tags r:id="rId5"/>
            </p:custDataLst>
          </p:nvPr>
        </p:nvSpPr>
        <p:spPr bwMode="auto">
          <a:xfrm rot="5400000">
            <a:off x="39758" y="4024946"/>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5" name="Rettangolo 19"/>
          <p:cNvSpPr>
            <a:spLocks noChangeArrowheads="1"/>
          </p:cNvSpPr>
          <p:nvPr/>
        </p:nvSpPr>
        <p:spPr bwMode="auto">
          <a:xfrm>
            <a:off x="108027" y="3969506"/>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6" name="Textframe 11"/>
          <p:cNvSpPr>
            <a:spLocks noChangeArrowheads="1"/>
          </p:cNvSpPr>
          <p:nvPr/>
        </p:nvSpPr>
        <p:spPr bwMode="auto">
          <a:xfrm>
            <a:off x="262268" y="3983949"/>
            <a:ext cx="36874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Presentazione domande</a:t>
            </a:r>
            <a:endParaRPr lang="it-IT" altLang="de-DE" sz="1200" b="1" dirty="0">
              <a:solidFill>
                <a:srgbClr val="FFFFFF"/>
              </a:solidFill>
              <a:latin typeface="+mj-lt"/>
            </a:endParaRPr>
          </a:p>
        </p:txBody>
      </p:sp>
      <p:sp>
        <p:nvSpPr>
          <p:cNvPr id="27" name="Line 6"/>
          <p:cNvSpPr>
            <a:spLocks noChangeShapeType="1"/>
          </p:cNvSpPr>
          <p:nvPr>
            <p:custDataLst>
              <p:tags r:id="rId6"/>
            </p:custDataLst>
          </p:nvPr>
        </p:nvSpPr>
        <p:spPr bwMode="auto">
          <a:xfrm rot="5400000">
            <a:off x="35307" y="4756958"/>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1" name="AutoShape 79"/>
          <p:cNvSpPr>
            <a:spLocks noChangeArrowheads="1"/>
          </p:cNvSpPr>
          <p:nvPr>
            <p:custDataLst>
              <p:tags r:id="rId7"/>
            </p:custDataLst>
          </p:nvPr>
        </p:nvSpPr>
        <p:spPr bwMode="auto">
          <a:xfrm>
            <a:off x="4788024" y="4753184"/>
            <a:ext cx="3895725" cy="1080120"/>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8" name="Rectangle 3"/>
          <p:cNvSpPr txBox="1">
            <a:spLocks noChangeArrowheads="1"/>
          </p:cNvSpPr>
          <p:nvPr/>
        </p:nvSpPr>
        <p:spPr bwMode="auto">
          <a:xfrm>
            <a:off x="4790365" y="5021292"/>
            <a:ext cx="3924300" cy="543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0" indent="0">
              <a:spcBef>
                <a:spcPts val="200"/>
              </a:spcBef>
              <a:spcAft>
                <a:spcPts val="200"/>
              </a:spcAft>
            </a:pPr>
            <a:r>
              <a:rPr lang="it-IT" sz="1200" b="1" dirty="0" smtClean="0">
                <a:latin typeface="+mj-lt"/>
              </a:rPr>
              <a:t>E’ una misura storica di Regione Lombardia: ha agevolato negli anni oltre 8.000 imprese</a:t>
            </a:r>
          </a:p>
        </p:txBody>
      </p:sp>
      <p:sp>
        <p:nvSpPr>
          <p:cNvPr id="29" name="Ovale 28"/>
          <p:cNvSpPr/>
          <p:nvPr/>
        </p:nvSpPr>
        <p:spPr>
          <a:xfrm>
            <a:off x="6084168" y="2190983"/>
            <a:ext cx="2160240" cy="1946492"/>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0" name="CasellaDiTesto 29"/>
          <p:cNvSpPr txBox="1"/>
          <p:nvPr/>
        </p:nvSpPr>
        <p:spPr>
          <a:xfrm>
            <a:off x="6008297" y="2928291"/>
            <a:ext cx="2311981" cy="523220"/>
          </a:xfrm>
          <a:prstGeom prst="rect">
            <a:avLst/>
          </a:prstGeom>
          <a:noFill/>
        </p:spPr>
        <p:txBody>
          <a:bodyPr wrap="square" rtlCol="0">
            <a:spAutoFit/>
          </a:bodyPr>
          <a:lstStyle/>
          <a:p>
            <a:pPr algn="ctr"/>
            <a:r>
              <a:rPr lang="it-IT" sz="1400" dirty="0" smtClean="0"/>
              <a:t>Rifinanziata per </a:t>
            </a:r>
            <a:r>
              <a:rPr lang="it-IT" sz="1400" b="1" dirty="0" smtClean="0"/>
              <a:t>3 mln€</a:t>
            </a:r>
          </a:p>
          <a:p>
            <a:pPr algn="ctr"/>
            <a:endParaRPr lang="it-IT" sz="1400" dirty="0"/>
          </a:p>
        </p:txBody>
      </p:sp>
      <p:sp>
        <p:nvSpPr>
          <p:cNvPr id="31" name="Rectangle 3"/>
          <p:cNvSpPr txBox="1">
            <a:spLocks noChangeArrowheads="1"/>
          </p:cNvSpPr>
          <p:nvPr/>
        </p:nvSpPr>
        <p:spPr bwMode="auto">
          <a:xfrm>
            <a:off x="257849" y="4347361"/>
            <a:ext cx="4041775"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Sportello aperto fino esaurimento risorse</a:t>
            </a:r>
            <a:endParaRPr lang="it-IT" sz="1300" b="1" dirty="0">
              <a:latin typeface="+mn-lt"/>
            </a:endParaRPr>
          </a:p>
        </p:txBody>
      </p:sp>
    </p:spTree>
    <p:extLst>
      <p:ext uri="{BB962C8B-B14F-4D97-AF65-F5344CB8AC3E}">
        <p14:creationId xmlns:p14="http://schemas.microsoft.com/office/powerpoint/2010/main" val="3698433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08675"/>
            <a:ext cx="9144000" cy="579437"/>
          </a:xfrm>
        </p:spPr>
        <p:txBody>
          <a:bodyPr>
            <a:normAutofit/>
          </a:bodyPr>
          <a:lstStyle/>
          <a:p>
            <a:r>
              <a:rPr lang="it-IT" sz="2400" dirty="0" smtClean="0">
                <a:solidFill>
                  <a:srgbClr val="09882A"/>
                </a:solidFill>
              </a:rPr>
              <a:t>FRIM – Linea 1</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102465" y="2689453"/>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312968" y="2736253"/>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75" name="Rectangle 3"/>
          <p:cNvSpPr txBox="1">
            <a:spLocks noChangeArrowheads="1"/>
          </p:cNvSpPr>
          <p:nvPr/>
        </p:nvSpPr>
        <p:spPr bwMode="auto">
          <a:xfrm>
            <a:off x="285409" y="3061320"/>
            <a:ext cx="4041775"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a:latin typeface="+mn-lt"/>
              </a:rPr>
              <a:t>C</a:t>
            </a:r>
            <a:r>
              <a:rPr lang="it-IT" sz="1300" b="1" dirty="0" smtClean="0">
                <a:latin typeface="+mn-lt"/>
              </a:rPr>
              <a:t>o-finanziamenti/leasing:</a:t>
            </a:r>
            <a:r>
              <a:rPr lang="it-IT" sz="1300" dirty="0" smtClean="0">
                <a:latin typeface="+mn-lt"/>
              </a:rPr>
              <a:t> </a:t>
            </a:r>
            <a:r>
              <a:rPr lang="it-IT" sz="1300" b="1" dirty="0">
                <a:latin typeface="+mn-lt"/>
              </a:rPr>
              <a:t>da 20.000€ a 1.500.000€</a:t>
            </a:r>
          </a:p>
          <a:p>
            <a:pPr marL="171450" indent="-171450">
              <a:spcBef>
                <a:spcPts val="300"/>
              </a:spcBef>
              <a:spcAft>
                <a:spcPts val="300"/>
              </a:spcAft>
              <a:buFont typeface="Arial" panose="020B0604020202020204" pitchFamily="34" charset="0"/>
              <a:buChar char="•"/>
            </a:pPr>
            <a:r>
              <a:rPr lang="it-IT" sz="1300" b="1" dirty="0">
                <a:latin typeface="+mn-lt"/>
              </a:rPr>
              <a:t>Tasso </a:t>
            </a:r>
            <a:r>
              <a:rPr lang="it-IT" sz="1300" b="1" dirty="0" smtClean="0">
                <a:latin typeface="+mn-lt"/>
              </a:rPr>
              <a:t>intermediario: spread </a:t>
            </a:r>
            <a:r>
              <a:rPr lang="it-IT" sz="1300" b="1" dirty="0">
                <a:latin typeface="+mn-lt"/>
              </a:rPr>
              <a:t>massimo 3,75% per finanziamenti e 4,25% per </a:t>
            </a:r>
            <a:r>
              <a:rPr lang="it-IT" sz="1300" b="1" dirty="0" smtClean="0">
                <a:latin typeface="+mn-lt"/>
              </a:rPr>
              <a:t>leasing </a:t>
            </a:r>
          </a:p>
          <a:p>
            <a:pPr marL="171450" indent="-171450">
              <a:spcBef>
                <a:spcPts val="300"/>
              </a:spcBef>
              <a:spcAft>
                <a:spcPts val="300"/>
              </a:spcAft>
              <a:buFont typeface="Arial" panose="020B0604020202020204" pitchFamily="34" charset="0"/>
              <a:buChar char="•"/>
            </a:pPr>
            <a:r>
              <a:rPr lang="it-IT" sz="1300" b="1" dirty="0" smtClean="0">
                <a:latin typeface="+mn-lt"/>
              </a:rPr>
              <a:t>Tasso quota agevolata: 0,5%</a:t>
            </a:r>
            <a:endParaRPr lang="it-IT" sz="1300" b="1" dirty="0">
              <a:latin typeface="+mn-lt"/>
            </a:endParaRPr>
          </a:p>
          <a:p>
            <a:pPr marL="0" indent="0">
              <a:spcBef>
                <a:spcPts val="300"/>
              </a:spcBef>
              <a:spcAft>
                <a:spcPts val="300"/>
              </a:spcAft>
            </a:pPr>
            <a:endParaRPr lang="it-IT" sz="1200" dirty="0">
              <a:latin typeface="+mn-lt"/>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310427" y="1436259"/>
            <a:ext cx="8075613"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smtClean="0">
                <a:latin typeface="+mn-lt"/>
              </a:rPr>
              <a:t>Finalità</a:t>
            </a:r>
            <a:r>
              <a:rPr lang="it-IT" sz="1300" b="1" dirty="0">
                <a:latin typeface="+mn-lt"/>
              </a:rPr>
              <a:t>: investimenti per lo sviluppo aziendale</a:t>
            </a:r>
            <a:endParaRPr lang="it-IT" sz="1300" b="1" dirty="0" smtClean="0">
              <a:latin typeface="+mn-lt"/>
            </a:endParaRPr>
          </a:p>
          <a:p>
            <a:pPr marL="285750" indent="-285750">
              <a:spcBef>
                <a:spcPts val="300"/>
              </a:spcBef>
              <a:spcAft>
                <a:spcPts val="300"/>
              </a:spcAft>
              <a:buFont typeface="Arial" pitchFamily="34" charset="0"/>
              <a:buChar char="•"/>
            </a:pPr>
            <a:r>
              <a:rPr lang="it-IT" sz="1300" b="1" dirty="0" smtClean="0">
                <a:latin typeface="+mn-lt"/>
              </a:rPr>
              <a:t>Beneficiari</a:t>
            </a:r>
            <a:r>
              <a:rPr lang="it-IT" sz="1300" b="1" dirty="0">
                <a:latin typeface="+mn-lt"/>
              </a:rPr>
              <a:t>:</a:t>
            </a:r>
            <a:r>
              <a:rPr lang="it-IT" sz="1300" dirty="0">
                <a:latin typeface="+mn-lt"/>
              </a:rPr>
              <a:t> </a:t>
            </a:r>
            <a:r>
              <a:rPr lang="it-IT" sz="1300" b="1" dirty="0">
                <a:latin typeface="+mn-lt"/>
              </a:rPr>
              <a:t>PMI </a:t>
            </a:r>
            <a:r>
              <a:rPr lang="it-IT" sz="1300" b="1" dirty="0" smtClean="0">
                <a:latin typeface="+mn-lt"/>
              </a:rPr>
              <a:t>settori </a:t>
            </a:r>
            <a:r>
              <a:rPr lang="it-IT" sz="1300" b="1" dirty="0">
                <a:latin typeface="+mn-lt"/>
              </a:rPr>
              <a:t>manifatturiero, costruzioni, artigianato e servizi alle imprese </a:t>
            </a:r>
            <a:endParaRPr lang="it-IT" sz="1300" b="1" dirty="0" smtClean="0">
              <a:latin typeface="+mn-lt"/>
            </a:endParaRPr>
          </a:p>
          <a:p>
            <a:pPr marL="285750" indent="-285750">
              <a:spcBef>
                <a:spcPts val="300"/>
              </a:spcBef>
              <a:spcAft>
                <a:spcPts val="300"/>
              </a:spcAft>
              <a:buFont typeface="Arial" pitchFamily="34" charset="0"/>
              <a:buChar char="•"/>
            </a:pPr>
            <a:r>
              <a:rPr lang="it-IT" sz="1300" b="1" dirty="0" smtClean="0">
                <a:latin typeface="+mn-lt"/>
              </a:rPr>
              <a:t>Tipologia</a:t>
            </a:r>
            <a:r>
              <a:rPr lang="it-IT" sz="1300" b="1" dirty="0">
                <a:latin typeface="+mn-lt"/>
              </a:rPr>
              <a:t>: </a:t>
            </a:r>
            <a:r>
              <a:rPr lang="it-IT" sz="1300" b="1" dirty="0" smtClean="0">
                <a:latin typeface="+mn-lt"/>
              </a:rPr>
              <a:t>co-finanziamento </a:t>
            </a:r>
            <a:r>
              <a:rPr lang="it-IT" sz="1300" b="1" dirty="0">
                <a:latin typeface="+mn-lt"/>
              </a:rPr>
              <a:t>o co-leasing </a:t>
            </a:r>
            <a:r>
              <a:rPr lang="it-IT" sz="1300" dirty="0">
                <a:latin typeface="+mn-lt"/>
              </a:rPr>
              <a:t>(50% Regione Lombardia, 50% intermediario convenzionato) </a:t>
            </a:r>
          </a:p>
          <a:p>
            <a:pPr marL="285750" indent="-285750">
              <a:spcBef>
                <a:spcPts val="300"/>
              </a:spcBef>
              <a:spcAft>
                <a:spcPts val="300"/>
              </a:spcAft>
              <a:buFont typeface="Arial" pitchFamily="34" charset="0"/>
              <a:buChar char="•"/>
            </a:pPr>
            <a:endParaRPr lang="it-IT" sz="1200" dirty="0" smtClean="0">
              <a:latin typeface="+mn-lt"/>
            </a:endParaRP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994326" y="3486533"/>
            <a:ext cx="2351053" cy="4452"/>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9758" y="2832360"/>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3" name="Textframe 11"/>
          <p:cNvSpPr>
            <a:spLocks noChangeArrowheads="1"/>
          </p:cNvSpPr>
          <p:nvPr/>
        </p:nvSpPr>
        <p:spPr bwMode="auto">
          <a:xfrm>
            <a:off x="387760" y="4405935"/>
            <a:ext cx="368296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Dotazione iniziale </a:t>
            </a:r>
            <a:r>
              <a:rPr lang="it-IT" altLang="de-DE" sz="1200" b="1" dirty="0" smtClean="0">
                <a:solidFill>
                  <a:schemeClr val="bg1"/>
                </a:solidFill>
                <a:latin typeface="+mj-lt"/>
              </a:rPr>
              <a:t>50 milioni €  </a:t>
            </a:r>
            <a:endParaRPr lang="it-IT" altLang="de-DE" sz="1200" b="1" dirty="0">
              <a:solidFill>
                <a:schemeClr val="bg1"/>
              </a:solidFill>
              <a:latin typeface="+mj-lt"/>
            </a:endParaRPr>
          </a:p>
        </p:txBody>
      </p:sp>
      <p:sp>
        <p:nvSpPr>
          <p:cNvPr id="24" name="Line 6"/>
          <p:cNvSpPr>
            <a:spLocks noChangeShapeType="1"/>
          </p:cNvSpPr>
          <p:nvPr>
            <p:custDataLst>
              <p:tags r:id="rId5"/>
            </p:custDataLst>
          </p:nvPr>
        </p:nvSpPr>
        <p:spPr bwMode="auto">
          <a:xfrm rot="5400000">
            <a:off x="39758" y="4292749"/>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5" name="Rettangolo 19"/>
          <p:cNvSpPr>
            <a:spLocks noChangeArrowheads="1"/>
          </p:cNvSpPr>
          <p:nvPr/>
        </p:nvSpPr>
        <p:spPr bwMode="auto">
          <a:xfrm>
            <a:off x="98496" y="4376285"/>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7" name="Line 6"/>
          <p:cNvSpPr>
            <a:spLocks noChangeShapeType="1"/>
          </p:cNvSpPr>
          <p:nvPr>
            <p:custDataLst>
              <p:tags r:id="rId6"/>
            </p:custDataLst>
          </p:nvPr>
        </p:nvSpPr>
        <p:spPr bwMode="auto">
          <a:xfrm rot="5400000">
            <a:off x="35307" y="5024761"/>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8" name="AutoShape 79"/>
          <p:cNvSpPr>
            <a:spLocks noChangeArrowheads="1"/>
          </p:cNvSpPr>
          <p:nvPr>
            <p:custDataLst>
              <p:tags r:id="rId7"/>
            </p:custDataLst>
          </p:nvPr>
        </p:nvSpPr>
        <p:spPr bwMode="auto">
          <a:xfrm>
            <a:off x="4859336" y="4626721"/>
            <a:ext cx="3895725" cy="1284972"/>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Rectangle 3"/>
          <p:cNvSpPr txBox="1">
            <a:spLocks noChangeArrowheads="1"/>
          </p:cNvSpPr>
          <p:nvPr/>
        </p:nvSpPr>
        <p:spPr bwMode="auto">
          <a:xfrm>
            <a:off x="5013118" y="4832700"/>
            <a:ext cx="3740500" cy="112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ts val="200"/>
              </a:spcBef>
              <a:spcAft>
                <a:spcPts val="200"/>
              </a:spcAft>
              <a:buFont typeface="Arial" pitchFamily="34" charset="0"/>
              <a:buChar char="•"/>
            </a:pPr>
            <a:r>
              <a:rPr lang="it-IT" sz="1200" b="1" dirty="0">
                <a:latin typeface="+mj-lt"/>
              </a:rPr>
              <a:t>V</a:t>
            </a:r>
            <a:r>
              <a:rPr lang="it-IT" sz="1200" b="1" dirty="0" smtClean="0">
                <a:latin typeface="+mj-lt"/>
              </a:rPr>
              <a:t>iene utilizzata soprattutto nella forma di leasing</a:t>
            </a:r>
          </a:p>
          <a:p>
            <a:pPr>
              <a:spcBef>
                <a:spcPts val="200"/>
              </a:spcBef>
              <a:spcAft>
                <a:spcPts val="200"/>
              </a:spcAft>
              <a:buFont typeface="Arial" pitchFamily="34" charset="0"/>
              <a:buChar char="•"/>
            </a:pPr>
            <a:r>
              <a:rPr lang="it-IT" sz="1200" b="1" dirty="0" smtClean="0">
                <a:latin typeface="+mj-lt"/>
              </a:rPr>
              <a:t>Rimarrà attiva anche dopo l’apertura di «AL VIA» che si rivolge invece solo al cofinanziamento bancario</a:t>
            </a:r>
          </a:p>
          <a:p>
            <a:pPr>
              <a:spcBef>
                <a:spcPts val="200"/>
              </a:spcBef>
              <a:spcAft>
                <a:spcPts val="200"/>
              </a:spcAft>
              <a:buFont typeface="Arial" pitchFamily="34" charset="0"/>
              <a:buChar char="•"/>
            </a:pPr>
            <a:endParaRPr lang="it-IT" sz="1200" b="1" dirty="0" smtClean="0">
              <a:latin typeface="+mj-lt"/>
            </a:endParaRPr>
          </a:p>
        </p:txBody>
      </p:sp>
      <p:sp>
        <p:nvSpPr>
          <p:cNvPr id="30" name="Ovale 29"/>
          <p:cNvSpPr/>
          <p:nvPr/>
        </p:nvSpPr>
        <p:spPr>
          <a:xfrm>
            <a:off x="6084168" y="2384364"/>
            <a:ext cx="2160240" cy="1946492"/>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1" name="CasellaDiTesto 30"/>
          <p:cNvSpPr txBox="1"/>
          <p:nvPr/>
        </p:nvSpPr>
        <p:spPr>
          <a:xfrm>
            <a:off x="5951463" y="2990979"/>
            <a:ext cx="2311981" cy="738664"/>
          </a:xfrm>
          <a:prstGeom prst="rect">
            <a:avLst/>
          </a:prstGeom>
          <a:noFill/>
        </p:spPr>
        <p:txBody>
          <a:bodyPr wrap="square" rtlCol="0">
            <a:spAutoFit/>
          </a:bodyPr>
          <a:lstStyle/>
          <a:p>
            <a:pPr algn="ctr"/>
            <a:r>
              <a:rPr lang="it-IT" sz="1400" dirty="0" smtClean="0"/>
              <a:t>Dotazione iniziale:</a:t>
            </a:r>
          </a:p>
          <a:p>
            <a:pPr algn="ctr"/>
            <a:r>
              <a:rPr lang="it-IT" sz="1400" b="1" dirty="0" smtClean="0"/>
              <a:t>50 mln€</a:t>
            </a:r>
          </a:p>
          <a:p>
            <a:pPr algn="ctr"/>
            <a:endParaRPr lang="it-IT" sz="1400" dirty="0"/>
          </a:p>
        </p:txBody>
      </p:sp>
      <p:sp>
        <p:nvSpPr>
          <p:cNvPr id="32" name="Textframe 11"/>
          <p:cNvSpPr>
            <a:spLocks noChangeArrowheads="1"/>
          </p:cNvSpPr>
          <p:nvPr/>
        </p:nvSpPr>
        <p:spPr bwMode="auto">
          <a:xfrm>
            <a:off x="306442" y="4405935"/>
            <a:ext cx="36874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Presentazione domande</a:t>
            </a:r>
            <a:endParaRPr lang="it-IT" altLang="de-DE" sz="1200" b="1" dirty="0">
              <a:solidFill>
                <a:srgbClr val="FFFFFF"/>
              </a:solidFill>
              <a:latin typeface="+mj-lt"/>
            </a:endParaRPr>
          </a:p>
        </p:txBody>
      </p:sp>
      <p:sp>
        <p:nvSpPr>
          <p:cNvPr id="33" name="Rectangle 3"/>
          <p:cNvSpPr txBox="1">
            <a:spLocks noChangeArrowheads="1"/>
          </p:cNvSpPr>
          <p:nvPr/>
        </p:nvSpPr>
        <p:spPr bwMode="auto">
          <a:xfrm>
            <a:off x="234321" y="4806000"/>
            <a:ext cx="4041775"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Sportello aperto fino esaurimento risorse</a:t>
            </a:r>
            <a:endParaRPr lang="it-IT" sz="1300" b="1" dirty="0">
              <a:latin typeface="+mn-lt"/>
            </a:endParaRPr>
          </a:p>
        </p:txBody>
      </p:sp>
    </p:spTree>
    <p:extLst>
      <p:ext uri="{BB962C8B-B14F-4D97-AF65-F5344CB8AC3E}">
        <p14:creationId xmlns:p14="http://schemas.microsoft.com/office/powerpoint/2010/main" val="2854625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656" y="78553"/>
            <a:ext cx="9144000" cy="579437"/>
          </a:xfrm>
        </p:spPr>
        <p:txBody>
          <a:bodyPr>
            <a:normAutofit/>
          </a:bodyPr>
          <a:lstStyle/>
          <a:p>
            <a:r>
              <a:rPr lang="it-IT" sz="2400" dirty="0" smtClean="0">
                <a:solidFill>
                  <a:srgbClr val="09882A"/>
                </a:solidFill>
              </a:rPr>
              <a:t>Lombardia Concreta</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102465" y="2421650"/>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312968" y="2468450"/>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75" name="Rectangle 3"/>
          <p:cNvSpPr txBox="1">
            <a:spLocks noChangeArrowheads="1"/>
          </p:cNvSpPr>
          <p:nvPr/>
        </p:nvSpPr>
        <p:spPr bwMode="auto">
          <a:xfrm>
            <a:off x="310427" y="2750163"/>
            <a:ext cx="4041775" cy="101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Contributo abbattimento interessi: 3%</a:t>
            </a:r>
            <a:endParaRPr lang="it-IT" sz="1300" dirty="0" smtClean="0">
              <a:latin typeface="+mn-lt"/>
            </a:endParaRPr>
          </a:p>
          <a:p>
            <a:pPr marL="171450" indent="-171450">
              <a:spcBef>
                <a:spcPts val="300"/>
              </a:spcBef>
              <a:spcAft>
                <a:spcPts val="300"/>
              </a:spcAft>
              <a:buFont typeface="Arial" panose="020B0604020202020204" pitchFamily="34" charset="0"/>
              <a:buChar char="•"/>
            </a:pPr>
            <a:r>
              <a:rPr lang="it-IT" sz="1300" b="1" dirty="0" smtClean="0">
                <a:latin typeface="+mn-lt"/>
              </a:rPr>
              <a:t>Investimenti agevolabili</a:t>
            </a:r>
            <a:r>
              <a:rPr lang="it-IT" sz="1300" dirty="0" smtClean="0">
                <a:latin typeface="+mn-lt"/>
              </a:rPr>
              <a:t>: </a:t>
            </a:r>
            <a:r>
              <a:rPr lang="it-IT" sz="1300" b="1" dirty="0" smtClean="0">
                <a:latin typeface="+mn-lt"/>
              </a:rPr>
              <a:t>da 30.000</a:t>
            </a:r>
            <a:r>
              <a:rPr lang="it-IT" sz="1300" b="1" dirty="0">
                <a:latin typeface="+mn-lt"/>
              </a:rPr>
              <a:t>€ a </a:t>
            </a:r>
            <a:r>
              <a:rPr lang="it-IT" sz="1300" b="1" dirty="0" smtClean="0">
                <a:latin typeface="+mn-lt"/>
              </a:rPr>
              <a:t>500.000€</a:t>
            </a:r>
          </a:p>
          <a:p>
            <a:pPr marL="171450" indent="-171450">
              <a:spcBef>
                <a:spcPts val="300"/>
              </a:spcBef>
              <a:spcAft>
                <a:spcPts val="300"/>
              </a:spcAft>
              <a:buFont typeface="Arial" panose="020B0604020202020204" pitchFamily="34" charset="0"/>
              <a:buChar char="•"/>
            </a:pPr>
            <a:r>
              <a:rPr lang="it-IT" sz="1300" b="1" dirty="0" smtClean="0">
                <a:latin typeface="+mn-lt"/>
              </a:rPr>
              <a:t>Durata: da 2 a 10 anni</a:t>
            </a:r>
            <a:endParaRPr lang="it-IT" sz="1300" b="1" dirty="0">
              <a:latin typeface="+mn-lt"/>
            </a:endParaRPr>
          </a:p>
          <a:p>
            <a:pPr marL="0" indent="0">
              <a:spcBef>
                <a:spcPts val="300"/>
              </a:spcBef>
              <a:spcAft>
                <a:spcPts val="300"/>
              </a:spcAft>
            </a:pPr>
            <a:endParaRPr lang="it-IT" sz="1200" dirty="0">
              <a:latin typeface="+mn-lt"/>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310427" y="1436259"/>
            <a:ext cx="8075613"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smtClean="0">
                <a:latin typeface="+mn-lt"/>
              </a:rPr>
              <a:t>Finalità</a:t>
            </a:r>
            <a:r>
              <a:rPr lang="it-IT" sz="1300" b="1" dirty="0">
                <a:latin typeface="+mn-lt"/>
              </a:rPr>
              <a:t>: investimenti </a:t>
            </a:r>
            <a:r>
              <a:rPr lang="it-IT" sz="1300" dirty="0">
                <a:latin typeface="+mn-lt"/>
              </a:rPr>
              <a:t>in riqualificazione delle strutture e </a:t>
            </a:r>
            <a:r>
              <a:rPr lang="it-IT" sz="1300" dirty="0" smtClean="0">
                <a:latin typeface="+mn-lt"/>
              </a:rPr>
              <a:t>miglioramento </a:t>
            </a:r>
            <a:r>
              <a:rPr lang="it-IT" sz="1300" dirty="0">
                <a:latin typeface="+mn-lt"/>
              </a:rPr>
              <a:t>dei servizi </a:t>
            </a:r>
            <a:endParaRPr lang="it-IT" sz="1300" dirty="0" smtClean="0">
              <a:latin typeface="+mn-lt"/>
            </a:endParaRPr>
          </a:p>
          <a:p>
            <a:pPr marL="285750" indent="-285750">
              <a:spcBef>
                <a:spcPts val="300"/>
              </a:spcBef>
              <a:spcAft>
                <a:spcPts val="300"/>
              </a:spcAft>
              <a:buFont typeface="Arial" pitchFamily="34" charset="0"/>
              <a:buChar char="•"/>
            </a:pPr>
            <a:r>
              <a:rPr lang="it-IT" sz="1300" b="1" dirty="0" smtClean="0">
                <a:latin typeface="+mn-lt"/>
              </a:rPr>
              <a:t>Beneficiari</a:t>
            </a:r>
            <a:r>
              <a:rPr lang="it-IT" sz="1300" b="1" dirty="0">
                <a:latin typeface="+mn-lt"/>
              </a:rPr>
              <a:t>:</a:t>
            </a:r>
            <a:r>
              <a:rPr lang="it-IT" sz="1300" dirty="0">
                <a:latin typeface="+mn-lt"/>
              </a:rPr>
              <a:t> </a:t>
            </a:r>
            <a:r>
              <a:rPr lang="it-IT" sz="1300" dirty="0" smtClean="0">
                <a:latin typeface="+mn-lt"/>
              </a:rPr>
              <a:t>M</a:t>
            </a:r>
            <a:r>
              <a:rPr lang="it-IT" sz="1300" b="1" dirty="0" smtClean="0">
                <a:latin typeface="+mn-lt"/>
              </a:rPr>
              <a:t>PMI settore turismo; MPI settore commercio e ristorazione</a:t>
            </a:r>
          </a:p>
          <a:p>
            <a:pPr marL="285750" indent="-285750">
              <a:spcBef>
                <a:spcPts val="300"/>
              </a:spcBef>
              <a:spcAft>
                <a:spcPts val="300"/>
              </a:spcAft>
              <a:buFont typeface="Arial" pitchFamily="34" charset="0"/>
              <a:buChar char="•"/>
            </a:pPr>
            <a:r>
              <a:rPr lang="it-IT" sz="1300" b="1" dirty="0" smtClean="0">
                <a:latin typeface="+mn-lt"/>
              </a:rPr>
              <a:t>Tipologia: contributo in conto interessi</a:t>
            </a:r>
            <a:endParaRPr lang="it-IT" sz="1300" b="1" dirty="0">
              <a:latin typeface="+mn-lt"/>
            </a:endParaRPr>
          </a:p>
          <a:p>
            <a:pPr marL="285750" indent="-285750">
              <a:spcBef>
                <a:spcPts val="300"/>
              </a:spcBef>
              <a:spcAft>
                <a:spcPts val="300"/>
              </a:spcAft>
              <a:buFont typeface="Arial" pitchFamily="34" charset="0"/>
              <a:buChar char="•"/>
            </a:pPr>
            <a:endParaRPr lang="it-IT" sz="1200" dirty="0" smtClean="0">
              <a:latin typeface="+mn-lt"/>
            </a:endParaRP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857163" y="3349372"/>
            <a:ext cx="2076728" cy="4452"/>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9758" y="2564557"/>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3" name="Textframe 11"/>
          <p:cNvSpPr>
            <a:spLocks noChangeArrowheads="1"/>
          </p:cNvSpPr>
          <p:nvPr/>
        </p:nvSpPr>
        <p:spPr bwMode="auto">
          <a:xfrm>
            <a:off x="312968" y="3928839"/>
            <a:ext cx="368296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Dotazione iniziale 10 milioni € </a:t>
            </a:r>
            <a:endParaRPr lang="it-IT" altLang="de-DE" sz="1200" b="1" dirty="0">
              <a:solidFill>
                <a:srgbClr val="FFFFFF"/>
              </a:solidFill>
              <a:latin typeface="+mj-lt"/>
            </a:endParaRPr>
          </a:p>
        </p:txBody>
      </p:sp>
      <p:sp>
        <p:nvSpPr>
          <p:cNvPr id="24" name="Line 6"/>
          <p:cNvSpPr>
            <a:spLocks noChangeShapeType="1"/>
          </p:cNvSpPr>
          <p:nvPr>
            <p:custDataLst>
              <p:tags r:id="rId5"/>
            </p:custDataLst>
          </p:nvPr>
        </p:nvSpPr>
        <p:spPr bwMode="auto">
          <a:xfrm rot="5400000">
            <a:off x="39758" y="4024946"/>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5" name="Rettangolo 19"/>
          <p:cNvSpPr>
            <a:spLocks noChangeArrowheads="1"/>
          </p:cNvSpPr>
          <p:nvPr/>
        </p:nvSpPr>
        <p:spPr bwMode="auto">
          <a:xfrm>
            <a:off x="142243" y="4102621"/>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6" name="Textframe 11"/>
          <p:cNvSpPr>
            <a:spLocks noChangeArrowheads="1"/>
          </p:cNvSpPr>
          <p:nvPr/>
        </p:nvSpPr>
        <p:spPr bwMode="auto">
          <a:xfrm>
            <a:off x="308517" y="4119393"/>
            <a:ext cx="36874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Presentazione domande</a:t>
            </a:r>
            <a:endParaRPr lang="it-IT" altLang="de-DE" sz="1200" b="1" dirty="0">
              <a:solidFill>
                <a:srgbClr val="FFFFFF"/>
              </a:solidFill>
              <a:latin typeface="+mj-lt"/>
            </a:endParaRPr>
          </a:p>
        </p:txBody>
      </p:sp>
      <p:sp>
        <p:nvSpPr>
          <p:cNvPr id="27" name="Line 6"/>
          <p:cNvSpPr>
            <a:spLocks noChangeShapeType="1"/>
          </p:cNvSpPr>
          <p:nvPr>
            <p:custDataLst>
              <p:tags r:id="rId6"/>
            </p:custDataLst>
          </p:nvPr>
        </p:nvSpPr>
        <p:spPr bwMode="auto">
          <a:xfrm rot="5400000" flipH="1" flipV="1">
            <a:off x="68264" y="4500671"/>
            <a:ext cx="223332" cy="1909"/>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1" name="AutoShape 79"/>
          <p:cNvSpPr>
            <a:spLocks noChangeArrowheads="1"/>
          </p:cNvSpPr>
          <p:nvPr>
            <p:custDataLst>
              <p:tags r:id="rId7"/>
            </p:custDataLst>
          </p:nvPr>
        </p:nvSpPr>
        <p:spPr bwMode="auto">
          <a:xfrm>
            <a:off x="4716016" y="4113506"/>
            <a:ext cx="3895725" cy="1259710"/>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8" name="Rectangle 3"/>
          <p:cNvSpPr txBox="1">
            <a:spLocks noChangeArrowheads="1"/>
          </p:cNvSpPr>
          <p:nvPr/>
        </p:nvSpPr>
        <p:spPr bwMode="auto">
          <a:xfrm>
            <a:off x="4788024" y="4168615"/>
            <a:ext cx="3924300" cy="113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0" indent="0">
              <a:spcBef>
                <a:spcPts val="200"/>
              </a:spcBef>
              <a:spcAft>
                <a:spcPts val="200"/>
              </a:spcAft>
            </a:pPr>
            <a:endParaRPr lang="it-IT" sz="1200" b="1" dirty="0">
              <a:latin typeface="+mj-lt"/>
            </a:endParaRPr>
          </a:p>
          <a:p>
            <a:pPr>
              <a:spcBef>
                <a:spcPts val="200"/>
              </a:spcBef>
              <a:spcAft>
                <a:spcPts val="200"/>
              </a:spcAft>
              <a:buFont typeface="Arial" pitchFamily="34" charset="0"/>
              <a:buChar char="•"/>
            </a:pPr>
            <a:r>
              <a:rPr lang="it-IT" sz="1200" b="1" dirty="0" smtClean="0">
                <a:latin typeface="+mj-lt"/>
              </a:rPr>
              <a:t>Misura a sportello a sostegno delle imprese che operano nella filiera della ricettività</a:t>
            </a:r>
          </a:p>
          <a:p>
            <a:pPr>
              <a:spcBef>
                <a:spcPts val="200"/>
              </a:spcBef>
              <a:spcAft>
                <a:spcPts val="200"/>
              </a:spcAft>
              <a:buFont typeface="Arial" pitchFamily="34" charset="0"/>
              <a:buChar char="•"/>
            </a:pPr>
            <a:r>
              <a:rPr lang="it-IT" sz="1200" b="1" dirty="0" smtClean="0">
                <a:latin typeface="+mj-lt"/>
              </a:rPr>
              <a:t>Aperta nel 2014 e con risorse ancora disponibili</a:t>
            </a:r>
          </a:p>
        </p:txBody>
      </p:sp>
      <p:sp>
        <p:nvSpPr>
          <p:cNvPr id="29" name="Ovale 28"/>
          <p:cNvSpPr/>
          <p:nvPr/>
        </p:nvSpPr>
        <p:spPr>
          <a:xfrm>
            <a:off x="5944014" y="1734980"/>
            <a:ext cx="2160240" cy="1946492"/>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0" name="CasellaDiTesto 29"/>
          <p:cNvSpPr txBox="1"/>
          <p:nvPr/>
        </p:nvSpPr>
        <p:spPr>
          <a:xfrm>
            <a:off x="5792273" y="2398203"/>
            <a:ext cx="2311981" cy="738664"/>
          </a:xfrm>
          <a:prstGeom prst="rect">
            <a:avLst/>
          </a:prstGeom>
          <a:noFill/>
        </p:spPr>
        <p:txBody>
          <a:bodyPr wrap="square" rtlCol="0">
            <a:spAutoFit/>
          </a:bodyPr>
          <a:lstStyle/>
          <a:p>
            <a:pPr algn="ctr"/>
            <a:r>
              <a:rPr lang="it-IT" sz="1400" dirty="0" smtClean="0"/>
              <a:t>Finanziamento agevolato:</a:t>
            </a:r>
          </a:p>
          <a:p>
            <a:pPr algn="ctr"/>
            <a:r>
              <a:rPr lang="it-IT" sz="1400" b="1" dirty="0" smtClean="0"/>
              <a:t>100 mln€</a:t>
            </a:r>
          </a:p>
          <a:p>
            <a:pPr algn="ctr"/>
            <a:endParaRPr lang="it-IT" sz="1400" dirty="0"/>
          </a:p>
        </p:txBody>
      </p:sp>
      <p:sp>
        <p:nvSpPr>
          <p:cNvPr id="31" name="Rectangle 3"/>
          <p:cNvSpPr txBox="1">
            <a:spLocks noChangeArrowheads="1"/>
          </p:cNvSpPr>
          <p:nvPr/>
        </p:nvSpPr>
        <p:spPr bwMode="auto">
          <a:xfrm>
            <a:off x="278197" y="4463946"/>
            <a:ext cx="4041775"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Scadenza non prevista </a:t>
            </a:r>
            <a:endParaRPr lang="it-IT" sz="1300" b="1" dirty="0">
              <a:latin typeface="+mn-lt"/>
            </a:endParaRPr>
          </a:p>
        </p:txBody>
      </p:sp>
    </p:spTree>
    <p:extLst>
      <p:ext uri="{BB962C8B-B14F-4D97-AF65-F5344CB8AC3E}">
        <p14:creationId xmlns:p14="http://schemas.microsoft.com/office/powerpoint/2010/main" val="1296121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57275"/>
            <a:ext cx="9144000" cy="579437"/>
          </a:xfrm>
        </p:spPr>
        <p:txBody>
          <a:bodyPr>
            <a:normAutofit/>
          </a:bodyPr>
          <a:lstStyle/>
          <a:p>
            <a:r>
              <a:rPr lang="it-IT" sz="2400" cap="small" dirty="0"/>
              <a:t>ASSET : Accordi per lo Sviluppo Socio Economico dei Territori montani</a:t>
            </a:r>
            <a:endParaRPr lang="it-IT" sz="2400" dirty="0"/>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1" name="Textframe 11"/>
          <p:cNvSpPr>
            <a:spLocks noChangeArrowheads="1"/>
          </p:cNvSpPr>
          <p:nvPr/>
        </p:nvSpPr>
        <p:spPr bwMode="auto">
          <a:xfrm>
            <a:off x="312015" y="2696872"/>
            <a:ext cx="2171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a:solidFill>
                  <a:srgbClr val="FFFFFF"/>
                </a:solidFill>
                <a:latin typeface="+mj-lt"/>
              </a:rPr>
              <a:t>Quali vantaggi dà all’impresa?</a:t>
            </a:r>
          </a:p>
        </p:txBody>
      </p:sp>
      <p:sp>
        <p:nvSpPr>
          <p:cNvPr id="72" name="Rettangolo 19"/>
          <p:cNvSpPr>
            <a:spLocks noChangeArrowheads="1"/>
          </p:cNvSpPr>
          <p:nvPr/>
        </p:nvSpPr>
        <p:spPr bwMode="auto">
          <a:xfrm>
            <a:off x="0" y="2653746"/>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266931" y="2720265"/>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 ?</a:t>
            </a:r>
            <a:endParaRPr lang="it-IT" altLang="de-DE" sz="1200" b="1" dirty="0">
              <a:solidFill>
                <a:srgbClr val="FFFFFF"/>
              </a:solidFill>
              <a:latin typeface="+mj-lt"/>
            </a:endParaRPr>
          </a:p>
        </p:txBody>
      </p:sp>
      <p:sp>
        <p:nvSpPr>
          <p:cNvPr id="75" name="Rectangle 3"/>
          <p:cNvSpPr txBox="1">
            <a:spLocks noChangeArrowheads="1"/>
          </p:cNvSpPr>
          <p:nvPr/>
        </p:nvSpPr>
        <p:spPr bwMode="auto">
          <a:xfrm>
            <a:off x="303552" y="2927724"/>
            <a:ext cx="6500696" cy="62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200"/>
              </a:spcBef>
              <a:spcAft>
                <a:spcPts val="200"/>
              </a:spcAft>
              <a:buFont typeface="Arial" panose="020B0604020202020204" pitchFamily="34" charset="0"/>
              <a:buChar char="•"/>
            </a:pPr>
            <a:r>
              <a:rPr lang="it-IT" sz="1300" b="1" dirty="0" smtClean="0">
                <a:latin typeface="+mn-lt"/>
              </a:rPr>
              <a:t>Investimento </a:t>
            </a:r>
            <a:r>
              <a:rPr lang="it-IT" sz="1300" dirty="0" smtClean="0">
                <a:latin typeface="+mn-lt"/>
              </a:rPr>
              <a:t>minimo ammissibile</a:t>
            </a:r>
            <a:r>
              <a:rPr lang="it-IT" sz="1300" dirty="0">
                <a:latin typeface="+mn-lt"/>
              </a:rPr>
              <a:t>: </a:t>
            </a:r>
            <a:r>
              <a:rPr lang="it-IT" sz="1300" b="1" dirty="0">
                <a:latin typeface="+mn-lt"/>
              </a:rPr>
              <a:t>€</a:t>
            </a:r>
            <a:r>
              <a:rPr lang="it-IT" sz="1300" dirty="0">
                <a:latin typeface="+mn-lt"/>
              </a:rPr>
              <a:t> </a:t>
            </a:r>
            <a:r>
              <a:rPr lang="it-IT" sz="1300" b="1" dirty="0" smtClean="0">
                <a:latin typeface="+mn-lt"/>
              </a:rPr>
              <a:t>50.000 </a:t>
            </a:r>
          </a:p>
          <a:p>
            <a:pPr marL="171450" indent="-171450">
              <a:spcBef>
                <a:spcPts val="200"/>
              </a:spcBef>
              <a:spcAft>
                <a:spcPts val="200"/>
              </a:spcAft>
              <a:buFont typeface="Arial" panose="020B0604020202020204" pitchFamily="34" charset="0"/>
              <a:buChar char="•"/>
            </a:pPr>
            <a:r>
              <a:rPr lang="it-IT" sz="1300" b="1" dirty="0" smtClean="0">
                <a:latin typeface="+mn-lt"/>
              </a:rPr>
              <a:t>Tipologia e entità del contributo concedibile: a fondo perduto fino a un massimo del </a:t>
            </a:r>
            <a:r>
              <a:rPr lang="it-IT" sz="1300" b="1" dirty="0">
                <a:latin typeface="+mn-lt"/>
              </a:rPr>
              <a:t>50</a:t>
            </a:r>
            <a:r>
              <a:rPr lang="it-IT" sz="1300" b="1" dirty="0" smtClean="0">
                <a:latin typeface="+mn-lt"/>
              </a:rPr>
              <a:t>%</a:t>
            </a:r>
            <a:endParaRPr lang="it-IT" sz="1300" b="1" dirty="0">
              <a:latin typeface="+mn-lt"/>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262803" y="1387125"/>
            <a:ext cx="8708978"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lgn="just">
              <a:spcBef>
                <a:spcPts val="200"/>
              </a:spcBef>
              <a:spcAft>
                <a:spcPts val="200"/>
              </a:spcAft>
              <a:buFont typeface="Arial" pitchFamily="34" charset="0"/>
              <a:buChar char="•"/>
            </a:pPr>
            <a:r>
              <a:rPr lang="it-IT" sz="1300" b="1" dirty="0" smtClean="0">
                <a:latin typeface="+mn-lt"/>
              </a:rPr>
              <a:t>Finalità: </a:t>
            </a:r>
            <a:r>
              <a:rPr lang="it-IT" sz="1300" dirty="0" smtClean="0">
                <a:latin typeface="+mn-lt"/>
              </a:rPr>
              <a:t>favorire </a:t>
            </a:r>
            <a:r>
              <a:rPr lang="it-IT" sz="1300" dirty="0">
                <a:latin typeface="+mn-lt"/>
              </a:rPr>
              <a:t>il</a:t>
            </a:r>
            <a:r>
              <a:rPr lang="it-IT" sz="1300" b="1" dirty="0">
                <a:latin typeface="+mn-lt"/>
              </a:rPr>
              <a:t> mantenimento/reinsediamento </a:t>
            </a:r>
            <a:r>
              <a:rPr lang="it-IT" sz="1300" dirty="0">
                <a:latin typeface="+mn-lt"/>
              </a:rPr>
              <a:t>di imprese produttive (artigiane e industriali), della distribuzione commerciale, del turismo e dei servizi </a:t>
            </a:r>
            <a:r>
              <a:rPr lang="it-IT" sz="1300" b="1" dirty="0">
                <a:latin typeface="+mn-lt"/>
              </a:rPr>
              <a:t>in aree montane </a:t>
            </a:r>
            <a:r>
              <a:rPr lang="it-IT" sz="1300" dirty="0">
                <a:latin typeface="+mn-lt"/>
              </a:rPr>
              <a:t>a debole densità abitativa. </a:t>
            </a:r>
          </a:p>
          <a:p>
            <a:pPr marL="285750" indent="-285750" algn="just">
              <a:spcBef>
                <a:spcPts val="200"/>
              </a:spcBef>
              <a:spcAft>
                <a:spcPts val="200"/>
              </a:spcAft>
              <a:buFont typeface="Arial" pitchFamily="34" charset="0"/>
              <a:buChar char="•"/>
            </a:pPr>
            <a:r>
              <a:rPr lang="it-IT" sz="1300" b="1" dirty="0" smtClean="0">
                <a:latin typeface="+mn-lt"/>
              </a:rPr>
              <a:t>Beneficiari:</a:t>
            </a:r>
            <a:r>
              <a:rPr lang="it-IT" sz="1300" dirty="0">
                <a:latin typeface="+mn-lt"/>
              </a:rPr>
              <a:t> </a:t>
            </a:r>
            <a:r>
              <a:rPr lang="it-IT" sz="1300" dirty="0" smtClean="0">
                <a:latin typeface="+mn-lt"/>
              </a:rPr>
              <a:t>tramite </a:t>
            </a:r>
            <a:r>
              <a:rPr lang="it-IT" sz="1300" dirty="0">
                <a:latin typeface="+mn-lt"/>
              </a:rPr>
              <a:t>il </a:t>
            </a:r>
            <a:r>
              <a:rPr lang="it-IT" sz="1300" dirty="0" smtClean="0">
                <a:latin typeface="+mn-lt"/>
              </a:rPr>
              <a:t>capofila </a:t>
            </a:r>
            <a:r>
              <a:rPr lang="it-IT" sz="1300" b="1" dirty="0" smtClean="0">
                <a:latin typeface="+mn-lt"/>
              </a:rPr>
              <a:t>Micro </a:t>
            </a:r>
            <a:r>
              <a:rPr lang="it-IT" sz="1300" b="1" dirty="0">
                <a:latin typeface="+mn-lt"/>
              </a:rPr>
              <a:t>e </a:t>
            </a:r>
            <a:r>
              <a:rPr lang="it-IT" sz="1300" b="1" dirty="0" err="1">
                <a:latin typeface="+mn-lt"/>
              </a:rPr>
              <a:t>PMi</a:t>
            </a:r>
            <a:r>
              <a:rPr lang="it-IT" sz="1300" b="1" dirty="0">
                <a:latin typeface="+mn-lt"/>
              </a:rPr>
              <a:t> produttive (artigiane e industriali), della distribuzione commerciale, del turismo e dei </a:t>
            </a:r>
            <a:r>
              <a:rPr lang="it-IT" sz="1300" b="1" dirty="0" smtClean="0">
                <a:latin typeface="+mn-lt"/>
              </a:rPr>
              <a:t>servizi.</a:t>
            </a:r>
            <a:r>
              <a:rPr lang="it-IT" sz="1300" dirty="0" smtClean="0">
                <a:latin typeface="+mn-lt"/>
              </a:rPr>
              <a:t> Previsti anche </a:t>
            </a:r>
            <a:r>
              <a:rPr lang="it-IT" sz="1300" dirty="0">
                <a:latin typeface="+mn-lt"/>
              </a:rPr>
              <a:t>b</a:t>
            </a:r>
            <a:r>
              <a:rPr lang="it-IT" sz="1300" dirty="0" smtClean="0">
                <a:latin typeface="+mn-lt"/>
              </a:rPr>
              <a:t>eneficiari </a:t>
            </a:r>
            <a:r>
              <a:rPr lang="it-IT" sz="1300" dirty="0">
                <a:latin typeface="+mn-lt"/>
              </a:rPr>
              <a:t>pubblici </a:t>
            </a:r>
            <a:r>
              <a:rPr lang="it-IT" sz="1300" dirty="0" smtClean="0">
                <a:latin typeface="+mn-lt"/>
              </a:rPr>
              <a:t>nel </a:t>
            </a:r>
            <a:r>
              <a:rPr lang="it-IT" sz="1300" dirty="0">
                <a:latin typeface="+mn-lt"/>
              </a:rPr>
              <a:t>limite massimo del 30% delle spese ammissibili a contributo. </a:t>
            </a:r>
          </a:p>
          <a:p>
            <a:pPr marL="285750" indent="-285750" algn="just">
              <a:spcBef>
                <a:spcPts val="200"/>
              </a:spcBef>
              <a:spcAft>
                <a:spcPts val="200"/>
              </a:spcAft>
              <a:buFont typeface="Arial" pitchFamily="34" charset="0"/>
              <a:buChar char="•"/>
            </a:pPr>
            <a:r>
              <a:rPr lang="it-IT" sz="1300" b="1" dirty="0" smtClean="0">
                <a:latin typeface="+mn-lt"/>
              </a:rPr>
              <a:t>Tipologia contributo: </a:t>
            </a:r>
            <a:r>
              <a:rPr lang="it-IT" sz="1300" b="1" dirty="0">
                <a:latin typeface="+mn-lt"/>
              </a:rPr>
              <a:t>contributo </a:t>
            </a:r>
            <a:r>
              <a:rPr lang="it-IT" sz="1300" b="1" dirty="0" smtClean="0">
                <a:latin typeface="+mn-lt"/>
              </a:rPr>
              <a:t>a </a:t>
            </a:r>
            <a:r>
              <a:rPr lang="it-IT" sz="1300" b="1" dirty="0">
                <a:latin typeface="+mn-lt"/>
              </a:rPr>
              <a:t>fondo </a:t>
            </a:r>
            <a:r>
              <a:rPr lang="it-IT" sz="1300" b="1" dirty="0" smtClean="0">
                <a:latin typeface="+mn-lt"/>
              </a:rPr>
              <a:t>perduto (massimo € 300.000,00)</a:t>
            </a: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flipV="1">
            <a:off x="-482413" y="3461035"/>
            <a:ext cx="1322207" cy="9471"/>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6917" y="3807899"/>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1" name="Line 6"/>
          <p:cNvSpPr>
            <a:spLocks noChangeShapeType="1"/>
          </p:cNvSpPr>
          <p:nvPr>
            <p:custDataLst>
              <p:tags r:id="rId5"/>
            </p:custDataLst>
          </p:nvPr>
        </p:nvSpPr>
        <p:spPr bwMode="auto">
          <a:xfrm rot="5400000">
            <a:off x="39758" y="2806378"/>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8" name="AutoShape 79"/>
          <p:cNvSpPr>
            <a:spLocks noChangeArrowheads="1"/>
          </p:cNvSpPr>
          <p:nvPr>
            <p:custDataLst>
              <p:tags r:id="rId6"/>
            </p:custDataLst>
          </p:nvPr>
        </p:nvSpPr>
        <p:spPr bwMode="auto">
          <a:xfrm>
            <a:off x="4756791" y="3989901"/>
            <a:ext cx="3895725" cy="2313538"/>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Rectangle 3"/>
          <p:cNvSpPr txBox="1">
            <a:spLocks noChangeArrowheads="1"/>
          </p:cNvSpPr>
          <p:nvPr/>
        </p:nvSpPr>
        <p:spPr bwMode="auto">
          <a:xfrm>
            <a:off x="4860341" y="3982874"/>
            <a:ext cx="3823717" cy="261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just">
              <a:spcBef>
                <a:spcPts val="200"/>
              </a:spcBef>
              <a:spcAft>
                <a:spcPts val="200"/>
              </a:spcAft>
              <a:buFont typeface="Arial" pitchFamily="34" charset="0"/>
              <a:buChar char="•"/>
            </a:pPr>
            <a:r>
              <a:rPr lang="it-IT" sz="1200" dirty="0">
                <a:latin typeface="+mj-lt"/>
              </a:rPr>
              <a:t>Gli interventi </a:t>
            </a:r>
            <a:r>
              <a:rPr lang="it-IT" sz="1200" dirty="0" smtClean="0">
                <a:latin typeface="+mj-lt"/>
              </a:rPr>
              <a:t>dovranno </a:t>
            </a:r>
            <a:r>
              <a:rPr lang="it-IT" sz="1200" dirty="0">
                <a:latin typeface="+mj-lt"/>
              </a:rPr>
              <a:t>realizzarsi nei </a:t>
            </a:r>
            <a:r>
              <a:rPr lang="it-IT" sz="1200" b="1" dirty="0">
                <a:latin typeface="+mj-lt"/>
              </a:rPr>
              <a:t>532 Comuni </a:t>
            </a:r>
            <a:r>
              <a:rPr lang="it-IT" sz="1200" dirty="0">
                <a:latin typeface="+mj-lt"/>
              </a:rPr>
              <a:t>lombardi classificati come </a:t>
            </a:r>
            <a:r>
              <a:rPr lang="it-IT" sz="1200" b="1" dirty="0">
                <a:latin typeface="+mj-lt"/>
              </a:rPr>
              <a:t>“montani” </a:t>
            </a:r>
            <a:endParaRPr lang="it-IT" sz="1200" b="1" dirty="0" smtClean="0">
              <a:latin typeface="+mj-lt"/>
            </a:endParaRPr>
          </a:p>
          <a:p>
            <a:pPr algn="just">
              <a:spcBef>
                <a:spcPts val="200"/>
              </a:spcBef>
              <a:spcAft>
                <a:spcPts val="200"/>
              </a:spcAft>
              <a:buFont typeface="Arial" pitchFamily="34" charset="0"/>
              <a:buChar char="•"/>
            </a:pPr>
            <a:r>
              <a:rPr lang="it-IT" sz="1200" dirty="0" smtClean="0">
                <a:latin typeface="+mj-lt"/>
              </a:rPr>
              <a:t>Al fine di garantire il sostegno al tessuto economico in queste aree si è già provveduto a un primo </a:t>
            </a:r>
            <a:r>
              <a:rPr lang="it-IT" sz="1200" b="1" dirty="0" smtClean="0">
                <a:latin typeface="+mj-lt"/>
              </a:rPr>
              <a:t>incremento della dotazione finanziaria </a:t>
            </a:r>
          </a:p>
          <a:p>
            <a:pPr algn="just">
              <a:spcBef>
                <a:spcPts val="200"/>
              </a:spcBef>
              <a:spcAft>
                <a:spcPts val="200"/>
              </a:spcAft>
              <a:buFont typeface="Arial" pitchFamily="34" charset="0"/>
              <a:buChar char="•"/>
            </a:pPr>
            <a:r>
              <a:rPr lang="it-IT" sz="1200" dirty="0" smtClean="0">
                <a:latin typeface="+mj-lt"/>
              </a:rPr>
              <a:t>Nel partenariato devono aggregarsi </a:t>
            </a:r>
            <a:r>
              <a:rPr lang="it-IT" sz="1200" b="1" dirty="0" smtClean="0">
                <a:latin typeface="+mj-lt"/>
              </a:rPr>
              <a:t>minimo 5 Comuni </a:t>
            </a:r>
            <a:r>
              <a:rPr lang="it-IT" sz="1200" dirty="0" smtClean="0">
                <a:latin typeface="+mj-lt"/>
              </a:rPr>
              <a:t>montani, le </a:t>
            </a:r>
            <a:r>
              <a:rPr lang="it-IT" sz="1200" b="1" dirty="0" smtClean="0">
                <a:latin typeface="+mj-lt"/>
              </a:rPr>
              <a:t>associazioni di rappresentanza </a:t>
            </a:r>
            <a:r>
              <a:rPr lang="it-IT" sz="1200" dirty="0" smtClean="0">
                <a:latin typeface="+mj-lt"/>
              </a:rPr>
              <a:t>delle imprese interessate dagli interventi</a:t>
            </a:r>
          </a:p>
          <a:p>
            <a:pPr algn="just">
              <a:spcBef>
                <a:spcPts val="200"/>
              </a:spcBef>
              <a:spcAft>
                <a:spcPts val="200"/>
              </a:spcAft>
              <a:buFont typeface="Arial" pitchFamily="34" charset="0"/>
              <a:buChar char="•"/>
            </a:pPr>
            <a:r>
              <a:rPr lang="it-IT" sz="1200" dirty="0" smtClean="0">
                <a:latin typeface="+mj-lt"/>
              </a:rPr>
              <a:t>Al progetto devono partecipare </a:t>
            </a:r>
            <a:r>
              <a:rPr lang="it-IT" sz="1200" b="1" dirty="0" smtClean="0">
                <a:latin typeface="+mj-lt"/>
              </a:rPr>
              <a:t>investitori </a:t>
            </a:r>
            <a:r>
              <a:rPr lang="it-IT" sz="1200" b="1" dirty="0">
                <a:latin typeface="+mj-lt"/>
              </a:rPr>
              <a:t>privati </a:t>
            </a:r>
            <a:r>
              <a:rPr lang="it-IT" sz="1200" b="1" dirty="0" smtClean="0">
                <a:latin typeface="+mj-lt"/>
              </a:rPr>
              <a:t>non beneficiari di contributo</a:t>
            </a:r>
            <a:r>
              <a:rPr lang="it-IT" sz="1200" dirty="0" smtClean="0">
                <a:latin typeface="+mj-lt"/>
              </a:rPr>
              <a:t> con una quota minima del </a:t>
            </a:r>
            <a:r>
              <a:rPr lang="it-IT" sz="1200" dirty="0">
                <a:latin typeface="+mj-lt"/>
              </a:rPr>
              <a:t>15% sul totale del </a:t>
            </a:r>
            <a:r>
              <a:rPr lang="it-IT" sz="1200" dirty="0" smtClean="0">
                <a:latin typeface="+mj-lt"/>
              </a:rPr>
              <a:t>progetto</a:t>
            </a:r>
          </a:p>
        </p:txBody>
      </p:sp>
      <p:sp>
        <p:nvSpPr>
          <p:cNvPr id="23" name="Rettangolo 19"/>
          <p:cNvSpPr>
            <a:spLocks noChangeArrowheads="1"/>
          </p:cNvSpPr>
          <p:nvPr/>
        </p:nvSpPr>
        <p:spPr bwMode="auto">
          <a:xfrm>
            <a:off x="3448" y="3838874"/>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7" name="Textframe 11"/>
          <p:cNvSpPr>
            <a:spLocks noChangeArrowheads="1"/>
          </p:cNvSpPr>
          <p:nvPr/>
        </p:nvSpPr>
        <p:spPr bwMode="auto">
          <a:xfrm>
            <a:off x="315297" y="3865643"/>
            <a:ext cx="3934440"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algn="just" eaLnBrk="1" hangingPunct="1">
              <a:buClr>
                <a:srgbClr val="000000"/>
              </a:buClr>
              <a:buSzPct val="100000"/>
            </a:pPr>
            <a:r>
              <a:rPr lang="it-IT" altLang="de-DE" sz="1200" b="1" dirty="0">
                <a:solidFill>
                  <a:schemeClr val="bg1"/>
                </a:solidFill>
                <a:latin typeface="+mj-lt"/>
              </a:rPr>
              <a:t>Tempistiche per la presentazione delle </a:t>
            </a:r>
            <a:r>
              <a:rPr lang="it-IT" altLang="de-DE" sz="1200" b="1" dirty="0" smtClean="0">
                <a:solidFill>
                  <a:schemeClr val="bg1"/>
                </a:solidFill>
                <a:latin typeface="+mj-lt"/>
              </a:rPr>
              <a:t>domande</a:t>
            </a:r>
          </a:p>
          <a:p>
            <a:pPr algn="just" eaLnBrk="1" hangingPunct="1">
              <a:buClr>
                <a:srgbClr val="000000"/>
              </a:buClr>
              <a:buSzPct val="100000"/>
            </a:pPr>
            <a:endParaRPr lang="it-IT" altLang="de-DE" sz="500" b="1" dirty="0" smtClean="0">
              <a:latin typeface="+mj-lt"/>
            </a:endParaRPr>
          </a:p>
          <a:p>
            <a:pPr marL="285750" indent="-285750" algn="just" eaLnBrk="1" hangingPunct="1">
              <a:buClr>
                <a:srgbClr val="000000"/>
              </a:buClr>
              <a:buSzPct val="100000"/>
              <a:buFont typeface="Arial" panose="020B0604020202020204" pitchFamily="34" charset="0"/>
              <a:buChar char="•"/>
            </a:pPr>
            <a:endParaRPr lang="it-IT" altLang="de-DE" sz="1300" b="1" dirty="0" smtClean="0">
              <a:latin typeface="+mj-lt"/>
            </a:endParaRPr>
          </a:p>
          <a:p>
            <a:pPr marL="285750" indent="-285750" algn="just" eaLnBrk="1" hangingPunct="1">
              <a:buClr>
                <a:srgbClr val="000000"/>
              </a:buClr>
              <a:buSzPct val="100000"/>
              <a:buFont typeface="Arial" panose="020B0604020202020204" pitchFamily="34" charset="0"/>
              <a:buChar char="•"/>
            </a:pPr>
            <a:r>
              <a:rPr lang="it-IT" altLang="de-DE" sz="1300" b="1" dirty="0" smtClean="0">
                <a:latin typeface="+mj-lt"/>
              </a:rPr>
              <a:t>Fino al </a:t>
            </a:r>
            <a:r>
              <a:rPr lang="it-IT" altLang="de-DE" sz="1300" b="1" dirty="0">
                <a:latin typeface="+mj-lt"/>
              </a:rPr>
              <a:t>28 febbraio </a:t>
            </a:r>
            <a:r>
              <a:rPr lang="it-IT" altLang="de-DE" sz="1300" b="1" dirty="0" smtClean="0">
                <a:latin typeface="+mj-lt"/>
              </a:rPr>
              <a:t>2017 (presentazione progetti preliminari)</a:t>
            </a:r>
            <a:endParaRPr lang="it-IT" altLang="de-DE" sz="1300" b="1" dirty="0">
              <a:latin typeface="+mj-lt"/>
            </a:endParaRPr>
          </a:p>
          <a:p>
            <a:pPr marL="285750" indent="-285750" algn="just" eaLnBrk="1" hangingPunct="1">
              <a:buClr>
                <a:srgbClr val="000000"/>
              </a:buClr>
              <a:buSzPct val="100000"/>
              <a:buFont typeface="Arial" panose="020B0604020202020204" pitchFamily="34" charset="0"/>
              <a:buChar char="•"/>
            </a:pPr>
            <a:r>
              <a:rPr lang="it-IT" altLang="de-DE" sz="1300" dirty="0" smtClean="0">
                <a:latin typeface="+mj-lt"/>
              </a:rPr>
              <a:t>Seguirà la fase di </a:t>
            </a:r>
            <a:r>
              <a:rPr lang="it-IT" altLang="de-DE" sz="1300" b="1" dirty="0" smtClean="0">
                <a:latin typeface="+mj-lt"/>
              </a:rPr>
              <a:t>negoziazione</a:t>
            </a:r>
            <a:r>
              <a:rPr lang="it-IT" altLang="de-DE" sz="1300" dirty="0" smtClean="0">
                <a:latin typeface="+mj-lt"/>
              </a:rPr>
              <a:t> dei progetti ammessi alla fase negoziale, che si concluderà </a:t>
            </a:r>
            <a:r>
              <a:rPr lang="it-IT" altLang="de-DE" sz="1300" b="1" dirty="0" smtClean="0">
                <a:latin typeface="+mj-lt"/>
              </a:rPr>
              <a:t>entro il 30 maggio 2017 (presentazione progetti definitivi)</a:t>
            </a:r>
            <a:r>
              <a:rPr lang="it-IT" altLang="de-DE" sz="1300" dirty="0" smtClean="0">
                <a:latin typeface="+mj-lt"/>
              </a:rPr>
              <a:t>. </a:t>
            </a:r>
          </a:p>
        </p:txBody>
      </p:sp>
      <p:sp>
        <p:nvSpPr>
          <p:cNvPr id="26" name="Line 6"/>
          <p:cNvSpPr>
            <a:spLocks noChangeShapeType="1"/>
          </p:cNvSpPr>
          <p:nvPr>
            <p:custDataLst>
              <p:tags r:id="rId7"/>
            </p:custDataLst>
          </p:nvPr>
        </p:nvSpPr>
        <p:spPr bwMode="auto">
          <a:xfrm rot="5400000" flipV="1">
            <a:off x="106131" y="3766091"/>
            <a:ext cx="161165" cy="1004"/>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30" name="Line 6"/>
          <p:cNvSpPr>
            <a:spLocks noChangeShapeType="1"/>
          </p:cNvSpPr>
          <p:nvPr>
            <p:custDataLst>
              <p:tags r:id="rId8"/>
            </p:custDataLst>
          </p:nvPr>
        </p:nvSpPr>
        <p:spPr bwMode="auto">
          <a:xfrm rot="5400000">
            <a:off x="395883" y="3093716"/>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31" name="Line 6"/>
          <p:cNvSpPr>
            <a:spLocks noChangeShapeType="1"/>
          </p:cNvSpPr>
          <p:nvPr>
            <p:custDataLst>
              <p:tags r:id="rId9"/>
            </p:custDataLst>
          </p:nvPr>
        </p:nvSpPr>
        <p:spPr bwMode="auto">
          <a:xfrm rot="5400000">
            <a:off x="36916" y="4345693"/>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32" name="Ovale 31"/>
          <p:cNvSpPr/>
          <p:nvPr/>
        </p:nvSpPr>
        <p:spPr>
          <a:xfrm>
            <a:off x="7005670" y="2358003"/>
            <a:ext cx="1872208" cy="1519180"/>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3" name="CasellaDiTesto 32"/>
          <p:cNvSpPr txBox="1"/>
          <p:nvPr/>
        </p:nvSpPr>
        <p:spPr>
          <a:xfrm>
            <a:off x="6772200" y="2797746"/>
            <a:ext cx="2311981" cy="738664"/>
          </a:xfrm>
          <a:prstGeom prst="rect">
            <a:avLst/>
          </a:prstGeom>
          <a:noFill/>
        </p:spPr>
        <p:txBody>
          <a:bodyPr wrap="square" rtlCol="0">
            <a:spAutoFit/>
          </a:bodyPr>
          <a:lstStyle/>
          <a:p>
            <a:pPr algn="ctr"/>
            <a:r>
              <a:rPr lang="it-IT" sz="1400" dirty="0" smtClean="0"/>
              <a:t>Dotazione iniziale:</a:t>
            </a:r>
          </a:p>
          <a:p>
            <a:pPr algn="ctr"/>
            <a:r>
              <a:rPr lang="it-IT" sz="1400" b="1" dirty="0" smtClean="0"/>
              <a:t>5,9 mln€</a:t>
            </a:r>
          </a:p>
          <a:p>
            <a:pPr algn="ctr"/>
            <a:endParaRPr lang="it-IT" sz="1400" dirty="0"/>
          </a:p>
        </p:txBody>
      </p:sp>
    </p:spTree>
    <p:extLst>
      <p:ext uri="{BB962C8B-B14F-4D97-AF65-F5344CB8AC3E}">
        <p14:creationId xmlns:p14="http://schemas.microsoft.com/office/powerpoint/2010/main" val="30280941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 y="163319"/>
            <a:ext cx="9144000" cy="579437"/>
          </a:xfrm>
        </p:spPr>
        <p:txBody>
          <a:bodyPr>
            <a:normAutofit fontScale="90000"/>
          </a:bodyPr>
          <a:lstStyle/>
          <a:p>
            <a:r>
              <a:rPr lang="it-IT" sz="2200" dirty="0">
                <a:latin typeface="Calibri Light" panose="020F0302020204030204"/>
              </a:rPr>
              <a:t>STO@ - </a:t>
            </a:r>
            <a:r>
              <a:rPr lang="it-IT" sz="1400" dirty="0">
                <a:latin typeface="Calibri Light" panose="020F0302020204030204"/>
              </a:rPr>
              <a:t>SUCCESSFUL SHOPS IN TOWNCENTERS THROUGH TRADERS, OWNERS &amp; ARTS ALLIANCE PER LA CONCESSIONE DI CONTRIBUTI PER INTERVENTI DI INNOVAZIONE A SOSTEGNO E RILANCIO DELLE ATTIVITÀ DEL COMMERCIO IN AREE URBANE ATTRAVERSO IL RECUPERO DI SPAZI SFITTI</a:t>
            </a:r>
            <a:endParaRPr lang="it-IT" sz="2400" dirty="0"/>
          </a:p>
        </p:txBody>
      </p:sp>
      <p:cxnSp>
        <p:nvCxnSpPr>
          <p:cNvPr id="18" name="Connettore 1 17"/>
          <p:cNvCxnSpPr/>
          <p:nvPr/>
        </p:nvCxnSpPr>
        <p:spPr>
          <a:xfrm>
            <a:off x="0" y="908720"/>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1" name="Textframe 11"/>
          <p:cNvSpPr>
            <a:spLocks noChangeArrowheads="1"/>
          </p:cNvSpPr>
          <p:nvPr/>
        </p:nvSpPr>
        <p:spPr bwMode="auto">
          <a:xfrm>
            <a:off x="312015" y="2696872"/>
            <a:ext cx="2171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a:solidFill>
                  <a:srgbClr val="FFFFFF"/>
                </a:solidFill>
                <a:latin typeface="+mj-lt"/>
              </a:rPr>
              <a:t>Quali vantaggi dà all’impresa?</a:t>
            </a:r>
          </a:p>
        </p:txBody>
      </p:sp>
      <p:sp>
        <p:nvSpPr>
          <p:cNvPr id="72" name="Rettangolo 19"/>
          <p:cNvSpPr>
            <a:spLocks noChangeArrowheads="1"/>
          </p:cNvSpPr>
          <p:nvPr/>
        </p:nvSpPr>
        <p:spPr bwMode="auto">
          <a:xfrm>
            <a:off x="0" y="2653746"/>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266931" y="2720265"/>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 ?</a:t>
            </a:r>
            <a:endParaRPr lang="it-IT" altLang="de-DE" sz="1200" b="1" dirty="0">
              <a:solidFill>
                <a:srgbClr val="FFFFFF"/>
              </a:solidFill>
              <a:latin typeface="+mj-lt"/>
            </a:endParaRPr>
          </a:p>
        </p:txBody>
      </p:sp>
      <p:sp>
        <p:nvSpPr>
          <p:cNvPr id="75" name="Rectangle 3"/>
          <p:cNvSpPr txBox="1">
            <a:spLocks noChangeArrowheads="1"/>
          </p:cNvSpPr>
          <p:nvPr/>
        </p:nvSpPr>
        <p:spPr bwMode="auto">
          <a:xfrm>
            <a:off x="310426" y="2927723"/>
            <a:ext cx="6695241" cy="93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lgn="just">
              <a:spcBef>
                <a:spcPts val="200"/>
              </a:spcBef>
              <a:spcAft>
                <a:spcPts val="200"/>
              </a:spcAft>
              <a:buFont typeface="Arial" panose="020B0604020202020204" pitchFamily="34" charset="0"/>
              <a:buChar char="•"/>
            </a:pPr>
            <a:r>
              <a:rPr lang="it-IT" sz="1300" b="1" dirty="0" smtClean="0">
                <a:latin typeface="+mn-lt"/>
              </a:rPr>
              <a:t>Le imprese dovranno insediarsi negli spazi sfitti censiti dal Comune all’interno delle aree del DUC destinatarie degli interventi progettuali </a:t>
            </a:r>
          </a:p>
          <a:p>
            <a:pPr marL="171450" indent="-171450" algn="just">
              <a:spcBef>
                <a:spcPts val="200"/>
              </a:spcBef>
              <a:spcAft>
                <a:spcPts val="200"/>
              </a:spcAft>
              <a:buFont typeface="Arial" panose="020B0604020202020204" pitchFamily="34" charset="0"/>
              <a:buChar char="•"/>
            </a:pPr>
            <a:r>
              <a:rPr lang="it-IT" sz="1300" b="1" dirty="0" smtClean="0">
                <a:latin typeface="+mn-lt"/>
              </a:rPr>
              <a:t>Tipologia e entità del contributo concedibile: potranno essere concessi contributi a fondo perduto fino a un massimo del </a:t>
            </a:r>
            <a:r>
              <a:rPr lang="it-IT" sz="1300" b="1" dirty="0">
                <a:latin typeface="+mn-lt"/>
              </a:rPr>
              <a:t>7</a:t>
            </a:r>
            <a:r>
              <a:rPr lang="it-IT" sz="1300" b="1" dirty="0" smtClean="0">
                <a:latin typeface="+mn-lt"/>
              </a:rPr>
              <a:t>0%</a:t>
            </a:r>
            <a:endParaRPr lang="it-IT" sz="1300" b="1" dirty="0">
              <a:latin typeface="+mn-lt"/>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262803" y="1387125"/>
            <a:ext cx="8708978"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lgn="just">
              <a:spcBef>
                <a:spcPts val="200"/>
              </a:spcBef>
              <a:spcAft>
                <a:spcPts val="200"/>
              </a:spcAft>
              <a:buFont typeface="Arial" pitchFamily="34" charset="0"/>
              <a:buChar char="•"/>
            </a:pPr>
            <a:r>
              <a:rPr lang="it-IT" sz="1300" b="1" dirty="0" smtClean="0">
                <a:latin typeface="+mn-lt"/>
              </a:rPr>
              <a:t>Finalità: favorire la</a:t>
            </a:r>
            <a:r>
              <a:rPr lang="it-IT" sz="1300" dirty="0" smtClean="0">
                <a:latin typeface="+mn-lt"/>
              </a:rPr>
              <a:t> </a:t>
            </a:r>
            <a:r>
              <a:rPr lang="it-IT" sz="1300" b="1" dirty="0" smtClean="0">
                <a:latin typeface="+mn-lt"/>
              </a:rPr>
              <a:t>rivitalizzazione dei </a:t>
            </a:r>
            <a:r>
              <a:rPr lang="it-IT" sz="1300" b="1" dirty="0">
                <a:latin typeface="+mn-lt"/>
              </a:rPr>
              <a:t>centri urbani </a:t>
            </a:r>
            <a:r>
              <a:rPr lang="it-IT" sz="1300" dirty="0" smtClean="0">
                <a:latin typeface="+mn-lt"/>
              </a:rPr>
              <a:t>attraverso </a:t>
            </a:r>
            <a:r>
              <a:rPr lang="it-IT" sz="1300" dirty="0">
                <a:latin typeface="+mn-lt"/>
              </a:rPr>
              <a:t>il </a:t>
            </a:r>
            <a:r>
              <a:rPr lang="it-IT" sz="1300" b="1" dirty="0">
                <a:latin typeface="+mn-lt"/>
              </a:rPr>
              <a:t>riuso di spazi sfitti</a:t>
            </a:r>
            <a:r>
              <a:rPr lang="it-IT" sz="1300" dirty="0">
                <a:latin typeface="+mn-lt"/>
              </a:rPr>
              <a:t> </a:t>
            </a:r>
            <a:r>
              <a:rPr lang="it-IT" sz="1300" b="1" dirty="0">
                <a:latin typeface="+mn-lt"/>
              </a:rPr>
              <a:t>e dismessi </a:t>
            </a:r>
            <a:r>
              <a:rPr lang="it-IT" sz="1300" dirty="0">
                <a:latin typeface="+mn-lt"/>
              </a:rPr>
              <a:t>di piccola dimensione </a:t>
            </a:r>
            <a:r>
              <a:rPr lang="it-IT" sz="1300" dirty="0" smtClean="0">
                <a:latin typeface="+mn-lt"/>
              </a:rPr>
              <a:t>da parte di </a:t>
            </a:r>
            <a:r>
              <a:rPr lang="it-IT" sz="1300" dirty="0">
                <a:latin typeface="+mn-lt"/>
              </a:rPr>
              <a:t>attività commerciali, del turismo e dell’artigianato </a:t>
            </a:r>
            <a:r>
              <a:rPr lang="it-IT" sz="1300" dirty="0" smtClean="0">
                <a:latin typeface="+mn-lt"/>
              </a:rPr>
              <a:t>di servizi </a:t>
            </a:r>
          </a:p>
          <a:p>
            <a:pPr marL="285750" indent="-285750" algn="just">
              <a:spcBef>
                <a:spcPts val="200"/>
              </a:spcBef>
              <a:spcAft>
                <a:spcPts val="200"/>
              </a:spcAft>
              <a:buFont typeface="Arial" pitchFamily="34" charset="0"/>
              <a:buChar char="•"/>
            </a:pPr>
            <a:r>
              <a:rPr lang="it-IT" sz="1300" b="1" dirty="0" smtClean="0">
                <a:latin typeface="+mn-lt"/>
              </a:rPr>
              <a:t>Beneficiari:</a:t>
            </a:r>
            <a:r>
              <a:rPr lang="it-IT" sz="1300" dirty="0">
                <a:latin typeface="+mn-lt"/>
              </a:rPr>
              <a:t> </a:t>
            </a:r>
            <a:r>
              <a:rPr lang="it-IT" sz="1300" dirty="0" smtClean="0">
                <a:latin typeface="+mn-lt"/>
              </a:rPr>
              <a:t>tramite </a:t>
            </a:r>
            <a:r>
              <a:rPr lang="it-IT" sz="1300" dirty="0">
                <a:latin typeface="+mn-lt"/>
              </a:rPr>
              <a:t>il </a:t>
            </a:r>
            <a:r>
              <a:rPr lang="it-IT" sz="1300" dirty="0" smtClean="0">
                <a:latin typeface="+mn-lt"/>
              </a:rPr>
              <a:t>capofila </a:t>
            </a:r>
            <a:r>
              <a:rPr lang="it-IT" sz="1300" b="1" dirty="0" smtClean="0">
                <a:latin typeface="+mn-lt"/>
              </a:rPr>
              <a:t>Micro </a:t>
            </a:r>
            <a:r>
              <a:rPr lang="it-IT" sz="1300" b="1" dirty="0">
                <a:latin typeface="+mn-lt"/>
              </a:rPr>
              <a:t>e </a:t>
            </a:r>
            <a:r>
              <a:rPr lang="it-IT" sz="1300" b="1" dirty="0" err="1" smtClean="0">
                <a:latin typeface="+mn-lt"/>
              </a:rPr>
              <a:t>PMi</a:t>
            </a:r>
            <a:r>
              <a:rPr lang="it-IT" sz="1300" b="1" dirty="0" smtClean="0">
                <a:latin typeface="+mn-lt"/>
              </a:rPr>
              <a:t> </a:t>
            </a:r>
            <a:r>
              <a:rPr lang="it-IT" sz="1300" b="1" dirty="0">
                <a:latin typeface="+mn-lt"/>
              </a:rPr>
              <a:t>del commercio, del turismo, </a:t>
            </a:r>
            <a:r>
              <a:rPr lang="it-IT" sz="1300" b="1" dirty="0" smtClean="0">
                <a:latin typeface="+mn-lt"/>
              </a:rPr>
              <a:t>dell’artigianato di servizi.</a:t>
            </a:r>
            <a:r>
              <a:rPr lang="it-IT" sz="1300" dirty="0" smtClean="0">
                <a:latin typeface="+mn-lt"/>
              </a:rPr>
              <a:t> Previsti anche </a:t>
            </a:r>
            <a:r>
              <a:rPr lang="it-IT" sz="1300" dirty="0">
                <a:latin typeface="+mn-lt"/>
              </a:rPr>
              <a:t>b</a:t>
            </a:r>
            <a:r>
              <a:rPr lang="it-IT" sz="1300" dirty="0" smtClean="0">
                <a:latin typeface="+mn-lt"/>
              </a:rPr>
              <a:t>eneficiari </a:t>
            </a:r>
            <a:r>
              <a:rPr lang="it-IT" sz="1300" dirty="0">
                <a:latin typeface="+mn-lt"/>
              </a:rPr>
              <a:t>pubblici </a:t>
            </a:r>
            <a:r>
              <a:rPr lang="it-IT" sz="1300" dirty="0" smtClean="0">
                <a:latin typeface="+mn-lt"/>
              </a:rPr>
              <a:t>nel </a:t>
            </a:r>
            <a:r>
              <a:rPr lang="it-IT" sz="1300" dirty="0">
                <a:latin typeface="+mn-lt"/>
              </a:rPr>
              <a:t>limite massimo del </a:t>
            </a:r>
            <a:r>
              <a:rPr lang="it-IT" sz="1300" dirty="0" smtClean="0">
                <a:latin typeface="+mn-lt"/>
              </a:rPr>
              <a:t>10</a:t>
            </a:r>
            <a:r>
              <a:rPr lang="it-IT" sz="1300" dirty="0">
                <a:latin typeface="+mn-lt"/>
              </a:rPr>
              <a:t>% delle spese ammissibili a contributo. </a:t>
            </a:r>
          </a:p>
          <a:p>
            <a:pPr marL="285750" indent="-285750" algn="just">
              <a:spcBef>
                <a:spcPts val="200"/>
              </a:spcBef>
              <a:spcAft>
                <a:spcPts val="200"/>
              </a:spcAft>
              <a:buFont typeface="Arial" pitchFamily="34" charset="0"/>
              <a:buChar char="•"/>
            </a:pPr>
            <a:r>
              <a:rPr lang="it-IT" sz="1300" b="1" dirty="0" smtClean="0">
                <a:latin typeface="+mn-lt"/>
              </a:rPr>
              <a:t>Tipologia contributo: </a:t>
            </a:r>
            <a:r>
              <a:rPr lang="it-IT" sz="1300" b="1" dirty="0">
                <a:latin typeface="+mn-lt"/>
              </a:rPr>
              <a:t>contributo </a:t>
            </a:r>
            <a:r>
              <a:rPr lang="it-IT" sz="1300" b="1" dirty="0" smtClean="0">
                <a:latin typeface="+mn-lt"/>
              </a:rPr>
              <a:t>a </a:t>
            </a:r>
            <a:r>
              <a:rPr lang="it-IT" sz="1300" b="1" dirty="0">
                <a:latin typeface="+mn-lt"/>
              </a:rPr>
              <a:t>fondo </a:t>
            </a:r>
            <a:r>
              <a:rPr lang="it-IT" sz="1300" b="1" dirty="0" smtClean="0">
                <a:latin typeface="+mn-lt"/>
              </a:rPr>
              <a:t>perduto (massimo € 100.000,00 per Comune)</a:t>
            </a: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flipV="1">
            <a:off x="-482413" y="3461035"/>
            <a:ext cx="1322207" cy="9471"/>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6917" y="3807899"/>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1" name="Line 6"/>
          <p:cNvSpPr>
            <a:spLocks noChangeShapeType="1"/>
          </p:cNvSpPr>
          <p:nvPr>
            <p:custDataLst>
              <p:tags r:id="rId5"/>
            </p:custDataLst>
          </p:nvPr>
        </p:nvSpPr>
        <p:spPr bwMode="auto">
          <a:xfrm rot="5400000">
            <a:off x="39758" y="2806378"/>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8" name="AutoShape 79"/>
          <p:cNvSpPr>
            <a:spLocks noChangeArrowheads="1"/>
          </p:cNvSpPr>
          <p:nvPr>
            <p:custDataLst>
              <p:tags r:id="rId6"/>
            </p:custDataLst>
          </p:nvPr>
        </p:nvSpPr>
        <p:spPr bwMode="auto">
          <a:xfrm>
            <a:off x="4756791" y="3989901"/>
            <a:ext cx="3895725" cy="2313538"/>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Rectangle 3"/>
          <p:cNvSpPr txBox="1">
            <a:spLocks noChangeArrowheads="1"/>
          </p:cNvSpPr>
          <p:nvPr/>
        </p:nvSpPr>
        <p:spPr bwMode="auto">
          <a:xfrm>
            <a:off x="4860341" y="3982874"/>
            <a:ext cx="3823717" cy="261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just">
              <a:spcBef>
                <a:spcPts val="200"/>
              </a:spcBef>
              <a:spcAft>
                <a:spcPts val="200"/>
              </a:spcAft>
              <a:buFont typeface="Arial" pitchFamily="34" charset="0"/>
              <a:buChar char="•"/>
            </a:pPr>
            <a:r>
              <a:rPr lang="it-IT" sz="1200" dirty="0">
                <a:latin typeface="+mj-lt"/>
              </a:rPr>
              <a:t>Gli interventi </a:t>
            </a:r>
            <a:r>
              <a:rPr lang="it-IT" sz="1200" dirty="0" smtClean="0">
                <a:latin typeface="+mj-lt"/>
              </a:rPr>
              <a:t>dovranno </a:t>
            </a:r>
            <a:r>
              <a:rPr lang="it-IT" sz="1200" b="1" dirty="0" smtClean="0">
                <a:latin typeface="+mj-lt"/>
              </a:rPr>
              <a:t>svilupparsi </a:t>
            </a:r>
            <a:r>
              <a:rPr lang="it-IT" sz="1200" b="1" dirty="0">
                <a:latin typeface="+mj-lt"/>
              </a:rPr>
              <a:t>nelle aree </a:t>
            </a:r>
            <a:r>
              <a:rPr lang="it-IT" sz="1200" b="1" dirty="0" smtClean="0">
                <a:latin typeface="+mj-lt"/>
              </a:rPr>
              <a:t>individuate all’interno dei DUC</a:t>
            </a:r>
            <a:r>
              <a:rPr lang="it-IT" sz="1200" dirty="0" smtClean="0">
                <a:latin typeface="+mj-lt"/>
              </a:rPr>
              <a:t> (Distretti Urbani del Commercio) dai Comuni che hanno presentato domanda e che saranno ammessi a contributo da RL</a:t>
            </a:r>
          </a:p>
          <a:p>
            <a:pPr algn="just">
              <a:spcBef>
                <a:spcPts val="200"/>
              </a:spcBef>
              <a:spcAft>
                <a:spcPts val="200"/>
              </a:spcAft>
              <a:buFont typeface="Arial" pitchFamily="34" charset="0"/>
              <a:buChar char="•"/>
            </a:pPr>
            <a:r>
              <a:rPr lang="it-IT" sz="1200" dirty="0" smtClean="0">
                <a:latin typeface="+mj-lt"/>
              </a:rPr>
              <a:t>Sono </a:t>
            </a:r>
            <a:r>
              <a:rPr lang="it-IT" sz="1200" b="1" dirty="0" smtClean="0">
                <a:latin typeface="+mj-lt"/>
              </a:rPr>
              <a:t>stati ammessi alla fase negoziale i progetti presentati da 21 Comuni capofila di DUC</a:t>
            </a:r>
            <a:r>
              <a:rPr lang="it-IT" sz="1200" dirty="0" smtClean="0">
                <a:latin typeface="+mj-lt"/>
              </a:rPr>
              <a:t> (Bergamo, Romano di Lombardia, Seriate, Brescia, Chiari, Crema, Cremona, Lecco, Lissone, Monza, Cinisello Balsamo, Parabiago, Pioltello, Sesto San Giovanni, Mantova, Vigevano, Busto Arsizio, Saranno, Tradate, Varese, Treviglio).</a:t>
            </a:r>
          </a:p>
          <a:p>
            <a:pPr algn="just">
              <a:spcBef>
                <a:spcPts val="200"/>
              </a:spcBef>
              <a:spcAft>
                <a:spcPts val="200"/>
              </a:spcAft>
              <a:buFont typeface="Arial" pitchFamily="34" charset="0"/>
              <a:buChar char="•"/>
            </a:pPr>
            <a:endParaRPr lang="it-IT" sz="1200" dirty="0" smtClean="0">
              <a:latin typeface="+mj-lt"/>
            </a:endParaRPr>
          </a:p>
        </p:txBody>
      </p:sp>
      <p:sp>
        <p:nvSpPr>
          <p:cNvPr id="23" name="Rettangolo 19"/>
          <p:cNvSpPr>
            <a:spLocks noChangeArrowheads="1"/>
          </p:cNvSpPr>
          <p:nvPr/>
        </p:nvSpPr>
        <p:spPr bwMode="auto">
          <a:xfrm>
            <a:off x="-4691" y="3968851"/>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7" name="Textframe 11"/>
          <p:cNvSpPr>
            <a:spLocks noChangeArrowheads="1"/>
          </p:cNvSpPr>
          <p:nvPr/>
        </p:nvSpPr>
        <p:spPr bwMode="auto">
          <a:xfrm>
            <a:off x="262803" y="3847176"/>
            <a:ext cx="393444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algn="just" eaLnBrk="1" hangingPunct="1">
              <a:buClr>
                <a:srgbClr val="000000"/>
              </a:buClr>
              <a:buSzPct val="100000"/>
            </a:pPr>
            <a:endParaRPr lang="it-IT" altLang="de-DE" sz="1200" b="1" dirty="0" smtClean="0">
              <a:solidFill>
                <a:schemeClr val="bg1"/>
              </a:solidFill>
              <a:latin typeface="+mj-lt"/>
            </a:endParaRPr>
          </a:p>
          <a:p>
            <a:pPr algn="just" eaLnBrk="1" hangingPunct="1">
              <a:buClr>
                <a:srgbClr val="000000"/>
              </a:buClr>
              <a:buSzPct val="100000"/>
            </a:pPr>
            <a:r>
              <a:rPr lang="it-IT" altLang="de-DE" sz="1200" b="1" dirty="0" smtClean="0">
                <a:solidFill>
                  <a:schemeClr val="bg1"/>
                </a:solidFill>
                <a:latin typeface="+mj-lt"/>
              </a:rPr>
              <a:t>Tempistiche </a:t>
            </a:r>
            <a:r>
              <a:rPr lang="it-IT" altLang="de-DE" sz="1200" b="1" dirty="0">
                <a:solidFill>
                  <a:schemeClr val="bg1"/>
                </a:solidFill>
                <a:latin typeface="+mj-lt"/>
              </a:rPr>
              <a:t>per la presentazione delle </a:t>
            </a:r>
            <a:r>
              <a:rPr lang="it-IT" altLang="de-DE" sz="1200" b="1" dirty="0" smtClean="0">
                <a:solidFill>
                  <a:schemeClr val="bg1"/>
                </a:solidFill>
                <a:latin typeface="+mj-lt"/>
              </a:rPr>
              <a:t>domande</a:t>
            </a:r>
          </a:p>
          <a:p>
            <a:pPr algn="just" eaLnBrk="1" hangingPunct="1">
              <a:buClr>
                <a:srgbClr val="000000"/>
              </a:buClr>
              <a:buSzPct val="100000"/>
            </a:pPr>
            <a:endParaRPr lang="it-IT" altLang="de-DE" sz="500" b="1" dirty="0" smtClean="0">
              <a:latin typeface="+mj-lt"/>
            </a:endParaRPr>
          </a:p>
          <a:p>
            <a:pPr marL="285750" indent="-285750" algn="just" eaLnBrk="1" hangingPunct="1">
              <a:buClr>
                <a:srgbClr val="000000"/>
              </a:buClr>
              <a:buSzPct val="100000"/>
              <a:buFont typeface="Arial" panose="020B0604020202020204" pitchFamily="34" charset="0"/>
              <a:buChar char="•"/>
            </a:pPr>
            <a:endParaRPr lang="it-IT" altLang="de-DE" sz="1300" b="1" dirty="0" smtClean="0">
              <a:latin typeface="+mj-lt"/>
            </a:endParaRPr>
          </a:p>
          <a:p>
            <a:pPr marL="285750" indent="-285750" algn="just" eaLnBrk="1" hangingPunct="1">
              <a:buClr>
                <a:srgbClr val="000000"/>
              </a:buClr>
              <a:buSzPct val="100000"/>
              <a:buFont typeface="Arial" panose="020B0604020202020204" pitchFamily="34" charset="0"/>
              <a:buChar char="•"/>
            </a:pPr>
            <a:r>
              <a:rPr lang="it-IT" altLang="de-DE" sz="1300" b="1" dirty="0" smtClean="0">
                <a:latin typeface="+mj-lt"/>
              </a:rPr>
              <a:t>14 febbraio 2017</a:t>
            </a:r>
            <a:r>
              <a:rPr lang="it-IT" altLang="de-DE" sz="1300" dirty="0">
                <a:latin typeface="+mj-lt"/>
              </a:rPr>
              <a:t>(presentazione progetti definitivi da parte dei Comuni ammessi alla fase negoziale)</a:t>
            </a:r>
          </a:p>
          <a:p>
            <a:pPr marL="285750" indent="-285750" algn="just" eaLnBrk="1" hangingPunct="1">
              <a:buClr>
                <a:srgbClr val="000000"/>
              </a:buClr>
              <a:buSzPct val="100000"/>
              <a:buFont typeface="Arial" panose="020B0604020202020204" pitchFamily="34" charset="0"/>
              <a:buChar char="•"/>
            </a:pPr>
            <a:r>
              <a:rPr lang="it-IT" altLang="de-DE" sz="1300" b="1" dirty="0" smtClean="0">
                <a:latin typeface="+mj-lt"/>
              </a:rPr>
              <a:t>Entro </a:t>
            </a:r>
            <a:r>
              <a:rPr lang="it-IT" altLang="de-DE" sz="1300" b="1" dirty="0">
                <a:latin typeface="+mj-lt"/>
              </a:rPr>
              <a:t>il 24 </a:t>
            </a:r>
            <a:r>
              <a:rPr lang="it-IT" altLang="de-DE" sz="1300" b="1" dirty="0" smtClean="0">
                <a:latin typeface="+mj-lt"/>
              </a:rPr>
              <a:t>febbraio 2017 </a:t>
            </a:r>
            <a:r>
              <a:rPr lang="it-IT" altLang="de-DE" sz="1300" dirty="0" smtClean="0">
                <a:latin typeface="+mj-lt"/>
              </a:rPr>
              <a:t>approvazione dei progetti e assegnazione dei contributi regionali </a:t>
            </a:r>
          </a:p>
          <a:p>
            <a:pPr marL="285750" indent="-285750" algn="just" eaLnBrk="1" hangingPunct="1">
              <a:buClr>
                <a:srgbClr val="000000"/>
              </a:buClr>
              <a:buSzPct val="100000"/>
              <a:buFont typeface="Arial" panose="020B0604020202020204" pitchFamily="34" charset="0"/>
              <a:buChar char="•"/>
            </a:pPr>
            <a:r>
              <a:rPr lang="it-IT" altLang="de-DE" sz="1300" b="1" dirty="0" smtClean="0">
                <a:latin typeface="+mj-lt"/>
              </a:rPr>
              <a:t>Entro </a:t>
            </a:r>
            <a:r>
              <a:rPr lang="it-IT" altLang="de-DE" sz="1300" b="1" dirty="0">
                <a:latin typeface="+mj-lt"/>
              </a:rPr>
              <a:t>il 7 </a:t>
            </a:r>
            <a:r>
              <a:rPr lang="it-IT" altLang="de-DE" sz="1300" b="1" dirty="0" smtClean="0">
                <a:latin typeface="+mj-lt"/>
              </a:rPr>
              <a:t>marzo 2017 </a:t>
            </a:r>
            <a:r>
              <a:rPr lang="it-IT" altLang="de-DE" sz="1300" dirty="0" smtClean="0">
                <a:latin typeface="+mj-lt"/>
              </a:rPr>
              <a:t>sottoscrizione convezione con i Comuni </a:t>
            </a:r>
          </a:p>
          <a:p>
            <a:pPr marL="285750" indent="-285750" algn="just" eaLnBrk="1" hangingPunct="1">
              <a:buClr>
                <a:srgbClr val="000000"/>
              </a:buClr>
              <a:buSzPct val="100000"/>
              <a:buFont typeface="Arial" panose="020B0604020202020204" pitchFamily="34" charset="0"/>
              <a:buChar char="•"/>
            </a:pPr>
            <a:r>
              <a:rPr lang="it-IT" altLang="de-DE" sz="1300" b="1" dirty="0" smtClean="0">
                <a:latin typeface="+mj-lt"/>
              </a:rPr>
              <a:t>Pubblicazione dei bandi a favore delle imprese da marzo 2017 </a:t>
            </a:r>
          </a:p>
        </p:txBody>
      </p:sp>
      <p:sp>
        <p:nvSpPr>
          <p:cNvPr id="26" name="Line 6"/>
          <p:cNvSpPr>
            <a:spLocks noChangeShapeType="1"/>
          </p:cNvSpPr>
          <p:nvPr>
            <p:custDataLst>
              <p:tags r:id="rId7"/>
            </p:custDataLst>
          </p:nvPr>
        </p:nvSpPr>
        <p:spPr bwMode="auto">
          <a:xfrm rot="5400000" flipV="1">
            <a:off x="106131" y="3766091"/>
            <a:ext cx="161165" cy="1004"/>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30" name="Line 6"/>
          <p:cNvSpPr>
            <a:spLocks noChangeShapeType="1"/>
          </p:cNvSpPr>
          <p:nvPr>
            <p:custDataLst>
              <p:tags r:id="rId8"/>
            </p:custDataLst>
          </p:nvPr>
        </p:nvSpPr>
        <p:spPr bwMode="auto">
          <a:xfrm rot="5400000">
            <a:off x="395883" y="3093716"/>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31" name="Line 6"/>
          <p:cNvSpPr>
            <a:spLocks noChangeShapeType="1"/>
          </p:cNvSpPr>
          <p:nvPr>
            <p:custDataLst>
              <p:tags r:id="rId9"/>
            </p:custDataLst>
          </p:nvPr>
        </p:nvSpPr>
        <p:spPr bwMode="auto">
          <a:xfrm rot="5400000">
            <a:off x="36916" y="4345693"/>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32" name="Ovale 31"/>
          <p:cNvSpPr/>
          <p:nvPr/>
        </p:nvSpPr>
        <p:spPr>
          <a:xfrm>
            <a:off x="7005670" y="2358003"/>
            <a:ext cx="1872208" cy="1519180"/>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3" name="CasellaDiTesto 32"/>
          <p:cNvSpPr txBox="1"/>
          <p:nvPr/>
        </p:nvSpPr>
        <p:spPr>
          <a:xfrm>
            <a:off x="6772200" y="2797746"/>
            <a:ext cx="2311981" cy="738664"/>
          </a:xfrm>
          <a:prstGeom prst="rect">
            <a:avLst/>
          </a:prstGeom>
          <a:noFill/>
        </p:spPr>
        <p:txBody>
          <a:bodyPr wrap="square" rtlCol="0">
            <a:spAutoFit/>
          </a:bodyPr>
          <a:lstStyle/>
          <a:p>
            <a:pPr algn="ctr"/>
            <a:r>
              <a:rPr lang="it-IT" sz="1400" dirty="0" smtClean="0"/>
              <a:t>Dotazione iniziale:</a:t>
            </a:r>
          </a:p>
          <a:p>
            <a:pPr algn="ctr"/>
            <a:r>
              <a:rPr lang="it-IT" sz="1400" b="1" dirty="0" smtClean="0"/>
              <a:t>3,2 mln€</a:t>
            </a:r>
          </a:p>
          <a:p>
            <a:pPr algn="ctr"/>
            <a:endParaRPr lang="it-IT" sz="1400" dirty="0"/>
          </a:p>
        </p:txBody>
      </p:sp>
    </p:spTree>
    <p:extLst>
      <p:ext uri="{BB962C8B-B14F-4D97-AF65-F5344CB8AC3E}">
        <p14:creationId xmlns:p14="http://schemas.microsoft.com/office/powerpoint/2010/main" val="8663158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57275"/>
            <a:ext cx="9144000" cy="579437"/>
          </a:xfrm>
        </p:spPr>
        <p:txBody>
          <a:bodyPr>
            <a:normAutofit/>
          </a:bodyPr>
          <a:lstStyle/>
          <a:p>
            <a:r>
              <a:rPr lang="it-IT" sz="2400" dirty="0" smtClean="0">
                <a:solidFill>
                  <a:srgbClr val="09882A"/>
                </a:solidFill>
              </a:rPr>
              <a:t>BANDI CICLOTURISMO</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291388" y="3076507"/>
            <a:ext cx="4249737" cy="276999"/>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r>
              <a:rPr lang="it-IT" altLang="it-IT" sz="1200" dirty="0" smtClean="0">
                <a:solidFill>
                  <a:schemeClr val="bg1"/>
                </a:solidFill>
                <a:latin typeface="+mj-lt"/>
              </a:rPr>
              <a:t>   </a:t>
            </a:r>
            <a:r>
              <a:rPr lang="it-IT" altLang="it-IT" sz="1200" b="1" dirty="0" smtClean="0">
                <a:solidFill>
                  <a:schemeClr val="bg1"/>
                </a:solidFill>
                <a:latin typeface="+mj-lt"/>
              </a:rPr>
              <a:t>Quali condizioni?</a:t>
            </a:r>
            <a:endParaRPr lang="it-IT" altLang="it-IT" sz="1200" b="1" dirty="0">
              <a:solidFill>
                <a:schemeClr val="bg1"/>
              </a:solidFill>
              <a:latin typeface="+mj-lt"/>
            </a:endParaRPr>
          </a:p>
        </p:txBody>
      </p:sp>
      <p:sp>
        <p:nvSpPr>
          <p:cNvPr id="75" name="Rectangle 3"/>
          <p:cNvSpPr txBox="1">
            <a:spLocks noChangeArrowheads="1"/>
          </p:cNvSpPr>
          <p:nvPr/>
        </p:nvSpPr>
        <p:spPr bwMode="auto">
          <a:xfrm>
            <a:off x="339192" y="3377553"/>
            <a:ext cx="5744976" cy="1227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Investimento </a:t>
            </a:r>
            <a:r>
              <a:rPr lang="it-IT" sz="1300" dirty="0" smtClean="0">
                <a:latin typeface="+mn-lt"/>
              </a:rPr>
              <a:t>minimo ammissibile: </a:t>
            </a:r>
          </a:p>
          <a:p>
            <a:pPr marL="565150" lvl="1" indent="0">
              <a:buFont typeface="Wingdings" panose="05000000000000000000" pitchFamily="2" charset="2"/>
              <a:buChar char="q"/>
            </a:pPr>
            <a:r>
              <a:rPr lang="it-IT" sz="1300" dirty="0" smtClean="0">
                <a:latin typeface="+mn-lt"/>
              </a:rPr>
              <a:t>  Linea </a:t>
            </a:r>
            <a:r>
              <a:rPr lang="it-IT" sz="1300" dirty="0">
                <a:latin typeface="+mn-lt"/>
              </a:rPr>
              <a:t>A: € 150.000,00,</a:t>
            </a:r>
          </a:p>
          <a:p>
            <a:pPr marL="565150" lvl="1" indent="0">
              <a:buFont typeface="Wingdings" panose="05000000000000000000" pitchFamily="2" charset="2"/>
              <a:buChar char="q"/>
            </a:pPr>
            <a:r>
              <a:rPr lang="it-IT" sz="1300" dirty="0" smtClean="0">
                <a:latin typeface="+mn-lt"/>
              </a:rPr>
              <a:t>  Linea </a:t>
            </a:r>
            <a:r>
              <a:rPr lang="it-IT" sz="1300" dirty="0">
                <a:latin typeface="+mn-lt"/>
              </a:rPr>
              <a:t>B1: € 600.000,00 </a:t>
            </a:r>
          </a:p>
          <a:p>
            <a:pPr marL="565150" lvl="1" indent="0">
              <a:buFont typeface="Wingdings" panose="05000000000000000000" pitchFamily="2" charset="2"/>
              <a:buChar char="q"/>
            </a:pPr>
            <a:r>
              <a:rPr lang="it-IT" sz="1300" dirty="0" smtClean="0">
                <a:latin typeface="+mn-lt"/>
              </a:rPr>
              <a:t>  Linea </a:t>
            </a:r>
            <a:r>
              <a:rPr lang="it-IT" sz="1300" dirty="0">
                <a:latin typeface="+mn-lt"/>
              </a:rPr>
              <a:t>B2: € 25.000,00 </a:t>
            </a:r>
          </a:p>
          <a:p>
            <a:pPr>
              <a:buFont typeface="Arial" panose="020B0604020202020204" pitchFamily="34" charset="0"/>
              <a:buChar char="•"/>
            </a:pPr>
            <a:r>
              <a:rPr lang="it-IT" sz="1300" b="1" dirty="0" smtClean="0">
                <a:latin typeface="+mn-lt"/>
              </a:rPr>
              <a:t>Tipologia del contributo concedibile: </a:t>
            </a:r>
            <a:r>
              <a:rPr lang="it-IT" sz="1300" dirty="0" smtClean="0">
                <a:latin typeface="+mn-lt"/>
              </a:rPr>
              <a:t>Contributo </a:t>
            </a:r>
            <a:r>
              <a:rPr lang="it-IT" sz="1300" dirty="0">
                <a:latin typeface="+mn-lt"/>
              </a:rPr>
              <a:t>a fondo </a:t>
            </a:r>
            <a:r>
              <a:rPr lang="it-IT" sz="1300" dirty="0" smtClean="0">
                <a:latin typeface="+mn-lt"/>
              </a:rPr>
              <a:t>perduto. Intensità </a:t>
            </a:r>
            <a:r>
              <a:rPr lang="it-IT" sz="1300" dirty="0">
                <a:latin typeface="+mn-lt"/>
              </a:rPr>
              <a:t>d'aiuto pari al 50% </a:t>
            </a:r>
            <a:r>
              <a:rPr lang="it-IT" sz="1300" dirty="0" smtClean="0">
                <a:latin typeface="+mn-lt"/>
              </a:rPr>
              <a:t>dell'investimento ammesso fino a un massimo di: </a:t>
            </a:r>
          </a:p>
          <a:p>
            <a:pPr marL="850900" lvl="1">
              <a:buFont typeface="Wingdings" panose="05000000000000000000" pitchFamily="2" charset="2"/>
              <a:buChar char="q"/>
            </a:pPr>
            <a:r>
              <a:rPr lang="it-IT" sz="1300" dirty="0">
                <a:latin typeface="+mn-lt"/>
              </a:rPr>
              <a:t>Linea A € 100.000,00</a:t>
            </a:r>
          </a:p>
          <a:p>
            <a:pPr marL="850900" lvl="1">
              <a:buFont typeface="Wingdings" panose="05000000000000000000" pitchFamily="2" charset="2"/>
              <a:buChar char="q"/>
            </a:pPr>
            <a:r>
              <a:rPr lang="it-IT" sz="1300" dirty="0">
                <a:latin typeface="+mn-lt"/>
              </a:rPr>
              <a:t>Linea B1 € </a:t>
            </a:r>
            <a:r>
              <a:rPr lang="it-IT" sz="1300" dirty="0" smtClean="0">
                <a:latin typeface="+mn-lt"/>
              </a:rPr>
              <a:t>415.650,00</a:t>
            </a:r>
            <a:endParaRPr lang="it-IT" sz="1300" dirty="0">
              <a:latin typeface="+mn-lt"/>
            </a:endParaRPr>
          </a:p>
          <a:p>
            <a:pPr marL="850900" lvl="1">
              <a:buFont typeface="Wingdings" panose="05000000000000000000" pitchFamily="2" charset="2"/>
              <a:buChar char="q"/>
            </a:pPr>
            <a:r>
              <a:rPr lang="it-IT" sz="1300" dirty="0">
                <a:latin typeface="+mn-lt"/>
              </a:rPr>
              <a:t>Linea B2 € 50.000,00 </a:t>
            </a:r>
            <a:endParaRPr lang="it-IT" sz="1300" dirty="0" smtClean="0">
              <a:latin typeface="+mn-lt"/>
            </a:endParaRPr>
          </a:p>
          <a:p>
            <a:pPr marL="850900" lvl="1">
              <a:buFont typeface="Wingdings" panose="05000000000000000000" pitchFamily="2" charset="2"/>
              <a:buChar char="q"/>
            </a:pPr>
            <a:endParaRPr lang="it-IT" sz="1300" dirty="0">
              <a:latin typeface="+mn-lt"/>
            </a:endParaRPr>
          </a:p>
          <a:p>
            <a:pPr marL="850900" lvl="1">
              <a:buFont typeface="Wingdings" panose="05000000000000000000" pitchFamily="2" charset="2"/>
              <a:buChar char="q"/>
            </a:pPr>
            <a:endParaRPr lang="it-IT" sz="1300" dirty="0">
              <a:latin typeface="+mn-lt"/>
            </a:endParaRPr>
          </a:p>
          <a:p>
            <a:pPr marL="171450" indent="-171450">
              <a:spcBef>
                <a:spcPts val="300"/>
              </a:spcBef>
              <a:spcAft>
                <a:spcPts val="300"/>
              </a:spcAft>
              <a:buFont typeface="Arial" panose="020B0604020202020204" pitchFamily="34" charset="0"/>
              <a:buChar char="•"/>
            </a:pPr>
            <a:endParaRPr lang="it-IT" sz="1200" b="1" dirty="0">
              <a:latin typeface="+mn-lt"/>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1422488" y="4419288"/>
            <a:ext cx="3204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9758" y="3704116"/>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1" name="Line 6"/>
          <p:cNvSpPr>
            <a:spLocks noChangeShapeType="1"/>
          </p:cNvSpPr>
          <p:nvPr>
            <p:custDataLst>
              <p:tags r:id="rId5"/>
            </p:custDataLst>
          </p:nvPr>
        </p:nvSpPr>
        <p:spPr bwMode="auto">
          <a:xfrm rot="5400000">
            <a:off x="39758" y="2806378"/>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5" name="Rettangolo 19"/>
          <p:cNvSpPr>
            <a:spLocks noChangeArrowheads="1"/>
          </p:cNvSpPr>
          <p:nvPr/>
        </p:nvSpPr>
        <p:spPr bwMode="auto">
          <a:xfrm>
            <a:off x="116442" y="5305249"/>
            <a:ext cx="4166235" cy="276999"/>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r>
              <a:rPr lang="it-IT" altLang="it-IT" sz="1200" b="1" dirty="0" smtClean="0">
                <a:solidFill>
                  <a:schemeClr val="bg1"/>
                </a:solidFill>
                <a:latin typeface="+mj-lt"/>
              </a:rPr>
              <a:t>Tempistiche per la presentazione delle domande</a:t>
            </a:r>
            <a:endParaRPr lang="it-IT" altLang="it-IT" sz="1200" b="1" dirty="0">
              <a:solidFill>
                <a:schemeClr val="bg1"/>
              </a:solidFill>
              <a:latin typeface="+mj-lt"/>
            </a:endParaRPr>
          </a:p>
        </p:txBody>
      </p:sp>
      <p:sp>
        <p:nvSpPr>
          <p:cNvPr id="28" name="AutoShape 79"/>
          <p:cNvSpPr>
            <a:spLocks noChangeArrowheads="1"/>
          </p:cNvSpPr>
          <p:nvPr>
            <p:custDataLst>
              <p:tags r:id="rId6"/>
            </p:custDataLst>
          </p:nvPr>
        </p:nvSpPr>
        <p:spPr bwMode="auto">
          <a:xfrm>
            <a:off x="4980963" y="4990572"/>
            <a:ext cx="3895725" cy="1174732"/>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Rectangle 3"/>
          <p:cNvSpPr txBox="1">
            <a:spLocks noChangeArrowheads="1"/>
          </p:cNvSpPr>
          <p:nvPr/>
        </p:nvSpPr>
        <p:spPr bwMode="auto">
          <a:xfrm>
            <a:off x="5056617" y="5073455"/>
            <a:ext cx="3744416" cy="104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a:r>
              <a:rPr lang="it-IT" sz="1300" b="1" dirty="0" smtClean="0">
                <a:latin typeface="+mn-lt"/>
              </a:rPr>
              <a:t>Misure finalizzate a favorire la promozione</a:t>
            </a:r>
            <a:r>
              <a:rPr lang="it-IT" sz="1300" b="1" dirty="0">
                <a:latin typeface="+mn-lt"/>
              </a:rPr>
              <a:t> </a:t>
            </a:r>
            <a:r>
              <a:rPr lang="it-IT" sz="1300" b="1" dirty="0" smtClean="0">
                <a:latin typeface="+mn-lt"/>
              </a:rPr>
              <a:t>innovativa dell’offerta cicloturistica in Lombardia e la qualificazione delle infrastrutture e dei servizi ad essa correlati</a:t>
            </a:r>
          </a:p>
        </p:txBody>
      </p:sp>
      <p:sp>
        <p:nvSpPr>
          <p:cNvPr id="23" name="Ovale 22"/>
          <p:cNvSpPr/>
          <p:nvPr/>
        </p:nvSpPr>
        <p:spPr>
          <a:xfrm>
            <a:off x="6262960" y="2950047"/>
            <a:ext cx="2088232" cy="1846425"/>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6" name="CasellaDiTesto 25"/>
          <p:cNvSpPr txBox="1"/>
          <p:nvPr/>
        </p:nvSpPr>
        <p:spPr>
          <a:xfrm>
            <a:off x="6151085" y="3227030"/>
            <a:ext cx="2311981" cy="1600438"/>
          </a:xfrm>
          <a:prstGeom prst="rect">
            <a:avLst/>
          </a:prstGeom>
          <a:noFill/>
        </p:spPr>
        <p:txBody>
          <a:bodyPr wrap="square" rtlCol="0">
            <a:spAutoFit/>
          </a:bodyPr>
          <a:lstStyle/>
          <a:p>
            <a:pPr algn="ctr"/>
            <a:r>
              <a:rPr lang="it-IT" sz="1400" dirty="0" smtClean="0"/>
              <a:t>Dotazione complessiva </a:t>
            </a:r>
          </a:p>
          <a:p>
            <a:pPr algn="ctr"/>
            <a:r>
              <a:rPr lang="it-IT" sz="1400" dirty="0" smtClean="0"/>
              <a:t> circa </a:t>
            </a:r>
            <a:r>
              <a:rPr lang="it-IT" sz="1400" b="1" dirty="0" smtClean="0"/>
              <a:t>9 </a:t>
            </a:r>
            <a:r>
              <a:rPr lang="it-IT" sz="1400" b="1" dirty="0" err="1" smtClean="0"/>
              <a:t>Meuro</a:t>
            </a:r>
            <a:r>
              <a:rPr lang="it-IT" sz="1400" b="1" dirty="0" smtClean="0"/>
              <a:t> </a:t>
            </a:r>
            <a:r>
              <a:rPr lang="it-IT" sz="1400" dirty="0" smtClean="0"/>
              <a:t>di cui:</a:t>
            </a:r>
          </a:p>
          <a:p>
            <a:pPr marL="285750" indent="-285750" algn="ctr">
              <a:buFont typeface="Wingdings" panose="05000000000000000000" pitchFamily="2" charset="2"/>
              <a:buChar char="q"/>
            </a:pPr>
            <a:r>
              <a:rPr lang="it-IT" sz="1400" b="1" dirty="0" smtClean="0"/>
              <a:t>Linea A: 1,7 mln€</a:t>
            </a:r>
          </a:p>
          <a:p>
            <a:pPr marL="285750" indent="-285750" algn="ctr">
              <a:buFont typeface="Wingdings" panose="05000000000000000000" pitchFamily="2" charset="2"/>
              <a:buChar char="q"/>
            </a:pPr>
            <a:r>
              <a:rPr lang="it-IT" sz="1400" b="1" dirty="0" smtClean="0"/>
              <a:t>Linea B1: 4,1 mln</a:t>
            </a:r>
          </a:p>
          <a:p>
            <a:pPr marL="285750" indent="-285750" algn="ctr">
              <a:buFont typeface="Wingdings" panose="05000000000000000000" pitchFamily="2" charset="2"/>
              <a:buChar char="q"/>
            </a:pPr>
            <a:r>
              <a:rPr lang="it-IT" sz="1400" b="1" dirty="0" smtClean="0"/>
              <a:t>Linea B2: 3 mln€</a:t>
            </a:r>
          </a:p>
          <a:p>
            <a:pPr algn="ctr"/>
            <a:endParaRPr lang="it-IT" sz="1400" b="1" dirty="0" smtClean="0"/>
          </a:p>
          <a:p>
            <a:pPr algn="ctr"/>
            <a:endParaRPr lang="it-IT" sz="1400" dirty="0"/>
          </a:p>
        </p:txBody>
      </p:sp>
      <p:sp>
        <p:nvSpPr>
          <p:cNvPr id="31" name="Rectangle 3"/>
          <p:cNvSpPr txBox="1">
            <a:spLocks noChangeArrowheads="1"/>
          </p:cNvSpPr>
          <p:nvPr/>
        </p:nvSpPr>
        <p:spPr bwMode="auto">
          <a:xfrm>
            <a:off x="194431" y="5687140"/>
            <a:ext cx="3729497" cy="750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dirty="0" smtClean="0">
                <a:latin typeface="+mn-lt"/>
              </a:rPr>
              <a:t>Fino alle h. 10.00 del </a:t>
            </a:r>
            <a:r>
              <a:rPr lang="it-IT" sz="1300" b="1" dirty="0" smtClean="0">
                <a:latin typeface="+mn-lt"/>
              </a:rPr>
              <a:t>27 gennaio p.v. </a:t>
            </a:r>
            <a:endParaRPr lang="it-IT" sz="1300" b="1" dirty="0">
              <a:latin typeface="+mn-lt"/>
            </a:endParaRPr>
          </a:p>
        </p:txBody>
      </p:sp>
      <p:sp>
        <p:nvSpPr>
          <p:cNvPr id="30" name="Rectangle 3"/>
          <p:cNvSpPr txBox="1">
            <a:spLocks noChangeArrowheads="1"/>
          </p:cNvSpPr>
          <p:nvPr/>
        </p:nvSpPr>
        <p:spPr bwMode="auto">
          <a:xfrm>
            <a:off x="299813" y="1398880"/>
            <a:ext cx="8075613" cy="167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buFont typeface="Arial" panose="020B0604020202020204" pitchFamily="34" charset="0"/>
              <a:buChar char="•"/>
            </a:pPr>
            <a:r>
              <a:rPr lang="it-IT" sz="1300" b="1" dirty="0" smtClean="0">
                <a:latin typeface="+mn-lt"/>
              </a:rPr>
              <a:t>Finalità: </a:t>
            </a:r>
          </a:p>
          <a:p>
            <a:pPr marL="850900" lvl="1">
              <a:buFont typeface="Wingdings" panose="05000000000000000000" pitchFamily="2" charset="2"/>
              <a:buChar char="q"/>
            </a:pPr>
            <a:r>
              <a:rPr lang="it-IT" sz="1300" dirty="0" smtClean="0">
                <a:latin typeface="+mn-lt"/>
              </a:rPr>
              <a:t>Linea </a:t>
            </a:r>
            <a:r>
              <a:rPr lang="it-IT" sz="1300" dirty="0">
                <a:latin typeface="+mn-lt"/>
              </a:rPr>
              <a:t>A Bando per la promozione innovativa del prodotto cicloturismo in </a:t>
            </a:r>
            <a:r>
              <a:rPr lang="it-IT" sz="1300" dirty="0" smtClean="0">
                <a:latin typeface="+mn-lt"/>
              </a:rPr>
              <a:t>Lombardia</a:t>
            </a:r>
          </a:p>
          <a:p>
            <a:pPr marL="850900" lvl="1">
              <a:buFont typeface="Wingdings" panose="05000000000000000000" pitchFamily="2" charset="2"/>
              <a:buChar char="q"/>
            </a:pPr>
            <a:r>
              <a:rPr lang="it-IT" sz="1300" dirty="0" smtClean="0">
                <a:latin typeface="+mn-lt"/>
              </a:rPr>
              <a:t>Linea </a:t>
            </a:r>
            <a:r>
              <a:rPr lang="it-IT" sz="1300" dirty="0">
                <a:latin typeface="+mn-lt"/>
              </a:rPr>
              <a:t>B1 </a:t>
            </a:r>
            <a:r>
              <a:rPr lang="it-IT" sz="1300" dirty="0" smtClean="0">
                <a:latin typeface="+mn-lt"/>
              </a:rPr>
              <a:t>Infrastrutturazione Macro-Assi</a:t>
            </a:r>
          </a:p>
          <a:p>
            <a:pPr marL="850900" lvl="1">
              <a:buFont typeface="Wingdings" panose="05000000000000000000" pitchFamily="2" charset="2"/>
              <a:buChar char="q"/>
            </a:pPr>
            <a:r>
              <a:rPr lang="it-IT" sz="1300" dirty="0" smtClean="0">
                <a:latin typeface="+mn-lt"/>
              </a:rPr>
              <a:t>Linea </a:t>
            </a:r>
            <a:r>
              <a:rPr lang="it-IT" sz="1300" dirty="0">
                <a:latin typeface="+mn-lt"/>
              </a:rPr>
              <a:t>B2 Infrastrutturazione Percorsi Ciclabili Minori </a:t>
            </a:r>
            <a:endParaRPr lang="it-IT" sz="1300" b="1" dirty="0" smtClean="0">
              <a:latin typeface="+mn-lt"/>
            </a:endParaRPr>
          </a:p>
          <a:p>
            <a:pPr>
              <a:buFont typeface="Arial" panose="020B0604020202020204" pitchFamily="34" charset="0"/>
              <a:buChar char="•"/>
            </a:pPr>
            <a:r>
              <a:rPr lang="it-IT" sz="1300" b="1" dirty="0" smtClean="0">
                <a:latin typeface="+mn-lt"/>
              </a:rPr>
              <a:t>Beneficiari</a:t>
            </a:r>
            <a:r>
              <a:rPr lang="it-IT" sz="1300" b="1" dirty="0">
                <a:latin typeface="+mn-lt"/>
              </a:rPr>
              <a:t>:</a:t>
            </a:r>
            <a:r>
              <a:rPr lang="it-IT" sz="1300" dirty="0">
                <a:latin typeface="+mn-lt"/>
              </a:rPr>
              <a:t> </a:t>
            </a:r>
            <a:endParaRPr lang="it-IT" sz="1300" dirty="0" smtClean="0">
              <a:latin typeface="+mn-lt"/>
            </a:endParaRPr>
          </a:p>
          <a:p>
            <a:pPr marL="850900" lvl="1">
              <a:buFont typeface="Wingdings" panose="05000000000000000000" pitchFamily="2" charset="2"/>
              <a:buChar char="q"/>
            </a:pPr>
            <a:r>
              <a:rPr lang="it-IT" sz="1300" dirty="0" smtClean="0">
                <a:latin typeface="+mn-lt"/>
              </a:rPr>
              <a:t>Linea A: MPMI</a:t>
            </a:r>
            <a:r>
              <a:rPr lang="it-IT" sz="1300" dirty="0">
                <a:latin typeface="+mn-lt"/>
              </a:rPr>
              <a:t>, guide e accompagnatori turistici, consorzi di promozione turistica e associazioni pro </a:t>
            </a:r>
            <a:r>
              <a:rPr lang="it-IT" sz="1300" dirty="0" smtClean="0">
                <a:latin typeface="+mn-lt"/>
              </a:rPr>
              <a:t>loco.</a:t>
            </a:r>
          </a:p>
          <a:p>
            <a:pPr marL="850900" lvl="1">
              <a:buFont typeface="Wingdings" panose="05000000000000000000" pitchFamily="2" charset="2"/>
              <a:buChar char="q"/>
            </a:pPr>
            <a:r>
              <a:rPr lang="it-IT" sz="1300" dirty="0" smtClean="0">
                <a:latin typeface="+mn-lt"/>
              </a:rPr>
              <a:t>Linea B1: Enti locali in forma aggregata</a:t>
            </a:r>
          </a:p>
          <a:p>
            <a:pPr marL="850900" lvl="1">
              <a:buFont typeface="Wingdings" panose="05000000000000000000" pitchFamily="2" charset="2"/>
              <a:buChar char="q"/>
            </a:pPr>
            <a:r>
              <a:rPr lang="it-IT" sz="1300" dirty="0" smtClean="0">
                <a:latin typeface="+mn-lt"/>
              </a:rPr>
              <a:t>Linea B2: Enti locali in forma singola</a:t>
            </a:r>
            <a:endParaRPr lang="it-IT" altLang="it-IT" sz="1200" b="1" dirty="0" smtClean="0">
              <a:solidFill>
                <a:schemeClr val="bg1"/>
              </a:solidFill>
              <a:latin typeface="+mj-lt"/>
            </a:endParaRPr>
          </a:p>
        </p:txBody>
      </p:sp>
    </p:spTree>
    <p:extLst>
      <p:ext uri="{BB962C8B-B14F-4D97-AF65-F5344CB8AC3E}">
        <p14:creationId xmlns:p14="http://schemas.microsoft.com/office/powerpoint/2010/main" val="2035087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55947"/>
            <a:ext cx="9144000" cy="579437"/>
          </a:xfrm>
        </p:spPr>
        <p:txBody>
          <a:bodyPr>
            <a:normAutofit/>
          </a:bodyPr>
          <a:lstStyle/>
          <a:p>
            <a:r>
              <a:rPr lang="it-IT" sz="2400" dirty="0" smtClean="0">
                <a:solidFill>
                  <a:srgbClr val="09882A"/>
                </a:solidFill>
              </a:rPr>
              <a:t>Intraprendo</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102465" y="2689453"/>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312968" y="2736253"/>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75" name="Rectangle 3"/>
          <p:cNvSpPr txBox="1">
            <a:spLocks noChangeArrowheads="1"/>
          </p:cNvSpPr>
          <p:nvPr/>
        </p:nvSpPr>
        <p:spPr bwMode="auto">
          <a:xfrm>
            <a:off x="305977" y="2976029"/>
            <a:ext cx="4041775"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400" b="1" dirty="0" smtClean="0">
                <a:latin typeface="+mn-lt"/>
              </a:rPr>
              <a:t>Copertura: </a:t>
            </a:r>
            <a:r>
              <a:rPr lang="it-IT" sz="1400" b="1" dirty="0">
                <a:latin typeface="+mn-lt"/>
              </a:rPr>
              <a:t>60% </a:t>
            </a:r>
            <a:r>
              <a:rPr lang="it-IT" sz="1400" dirty="0">
                <a:latin typeface="+mn-lt"/>
              </a:rPr>
              <a:t>(65% per progetti altamente innovativi e a contenuto tecnologico o presentati da under 35 e over 50</a:t>
            </a:r>
            <a:r>
              <a:rPr lang="it-IT" sz="1400" dirty="0" smtClean="0">
                <a:latin typeface="+mn-lt"/>
              </a:rPr>
              <a:t>)</a:t>
            </a:r>
          </a:p>
          <a:p>
            <a:pPr marL="171450" indent="-171450">
              <a:spcBef>
                <a:spcPts val="300"/>
              </a:spcBef>
              <a:spcAft>
                <a:spcPts val="300"/>
              </a:spcAft>
              <a:buFont typeface="Arial" panose="020B0604020202020204" pitchFamily="34" charset="0"/>
              <a:buChar char="•"/>
            </a:pPr>
            <a:r>
              <a:rPr lang="it-IT" sz="1400" b="1" dirty="0" smtClean="0">
                <a:latin typeface="+mn-lt"/>
              </a:rPr>
              <a:t>Intervento finanziario complessivo:</a:t>
            </a:r>
            <a:r>
              <a:rPr lang="it-IT" sz="1400" dirty="0" smtClean="0">
                <a:latin typeface="+mn-lt"/>
              </a:rPr>
              <a:t> </a:t>
            </a:r>
            <a:r>
              <a:rPr lang="it-IT" sz="1400" b="1" dirty="0" smtClean="0">
                <a:latin typeface="+mn-lt"/>
              </a:rPr>
              <a:t>da 25.000</a:t>
            </a:r>
            <a:r>
              <a:rPr lang="it-IT" sz="1400" b="1" dirty="0">
                <a:latin typeface="+mn-lt"/>
              </a:rPr>
              <a:t>€ a </a:t>
            </a:r>
            <a:r>
              <a:rPr lang="it-IT" sz="1400" b="1" dirty="0" smtClean="0">
                <a:latin typeface="+mn-lt"/>
              </a:rPr>
              <a:t>65.000€</a:t>
            </a:r>
          </a:p>
          <a:p>
            <a:pPr marL="171450" indent="-171450">
              <a:spcBef>
                <a:spcPts val="300"/>
              </a:spcBef>
              <a:spcAft>
                <a:spcPts val="300"/>
              </a:spcAft>
              <a:buFont typeface="Arial" panose="020B0604020202020204" pitchFamily="34" charset="0"/>
              <a:buChar char="•"/>
            </a:pPr>
            <a:r>
              <a:rPr lang="it-IT" sz="1400" b="1" dirty="0" smtClean="0">
                <a:latin typeface="+mn-lt"/>
              </a:rPr>
              <a:t>Durata finanziamenti: da 3 a 7 anni</a:t>
            </a:r>
            <a:endParaRPr lang="it-IT" sz="1400" b="1" dirty="0">
              <a:latin typeface="+mn-lt"/>
            </a:endParaRPr>
          </a:p>
          <a:p>
            <a:pPr marL="0" indent="0">
              <a:spcBef>
                <a:spcPts val="300"/>
              </a:spcBef>
              <a:spcAft>
                <a:spcPts val="300"/>
              </a:spcAft>
            </a:pPr>
            <a:endParaRPr lang="it-IT" sz="1200" dirty="0">
              <a:latin typeface="+mn-lt"/>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310427" y="1436259"/>
            <a:ext cx="8075613"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400" b="1" dirty="0" smtClean="0">
                <a:latin typeface="+mn-lt"/>
              </a:rPr>
              <a:t>Finalità</a:t>
            </a:r>
            <a:r>
              <a:rPr lang="it-IT" sz="1400" b="1" dirty="0">
                <a:latin typeface="+mn-lt"/>
              </a:rPr>
              <a:t>: </a:t>
            </a:r>
            <a:r>
              <a:rPr lang="it-IT" sz="1400" b="1" dirty="0" smtClean="0">
                <a:latin typeface="+mn-lt"/>
              </a:rPr>
              <a:t>nascita </a:t>
            </a:r>
            <a:r>
              <a:rPr lang="it-IT" sz="1400" b="1" dirty="0">
                <a:latin typeface="+mn-lt"/>
              </a:rPr>
              <a:t>e consolidamento </a:t>
            </a:r>
            <a:r>
              <a:rPr lang="it-IT" sz="1400" b="1" dirty="0" smtClean="0">
                <a:latin typeface="+mn-lt"/>
              </a:rPr>
              <a:t>di nuove </a:t>
            </a:r>
            <a:r>
              <a:rPr lang="it-IT" sz="1400" b="1" dirty="0">
                <a:latin typeface="+mn-lt"/>
              </a:rPr>
              <a:t>imprese</a:t>
            </a:r>
            <a:endParaRPr lang="it-IT" sz="1400" b="1" dirty="0" smtClean="0">
              <a:latin typeface="+mn-lt"/>
            </a:endParaRPr>
          </a:p>
          <a:p>
            <a:pPr marL="285750" indent="-285750">
              <a:spcBef>
                <a:spcPts val="300"/>
              </a:spcBef>
              <a:spcAft>
                <a:spcPts val="300"/>
              </a:spcAft>
              <a:buFont typeface="Arial" pitchFamily="34" charset="0"/>
              <a:buChar char="•"/>
            </a:pPr>
            <a:r>
              <a:rPr lang="it-IT" sz="1400" b="1" dirty="0" smtClean="0">
                <a:latin typeface="+mn-lt"/>
              </a:rPr>
              <a:t>Beneficiari</a:t>
            </a:r>
            <a:r>
              <a:rPr lang="it-IT" sz="1400" b="1" dirty="0">
                <a:latin typeface="+mn-lt"/>
              </a:rPr>
              <a:t>:</a:t>
            </a:r>
            <a:r>
              <a:rPr lang="it-IT" sz="1400" dirty="0">
                <a:latin typeface="+mn-lt"/>
              </a:rPr>
              <a:t> </a:t>
            </a:r>
            <a:r>
              <a:rPr lang="it-IT" sz="1400" b="1" dirty="0" smtClean="0">
                <a:latin typeface="+mn-lt"/>
              </a:rPr>
              <a:t>aspiranti imprenditori, PMI e liberi professionisti</a:t>
            </a:r>
          </a:p>
          <a:p>
            <a:pPr marL="285750" indent="-285750">
              <a:spcBef>
                <a:spcPts val="300"/>
              </a:spcBef>
              <a:spcAft>
                <a:spcPts val="300"/>
              </a:spcAft>
              <a:buFont typeface="Arial" pitchFamily="34" charset="0"/>
              <a:buChar char="•"/>
            </a:pPr>
            <a:r>
              <a:rPr lang="it-IT" sz="1400" b="1" dirty="0" smtClean="0">
                <a:latin typeface="+mn-lt"/>
              </a:rPr>
              <a:t>Tipologia: 90% finanziamento</a:t>
            </a:r>
            <a:r>
              <a:rPr lang="it-IT" sz="1400" dirty="0" smtClean="0">
                <a:latin typeface="+mn-lt"/>
              </a:rPr>
              <a:t> </a:t>
            </a:r>
            <a:r>
              <a:rPr lang="it-IT" sz="1400" b="1" dirty="0" smtClean="0">
                <a:latin typeface="+mn-lt"/>
              </a:rPr>
              <a:t>a tasso zero </a:t>
            </a:r>
            <a:r>
              <a:rPr lang="it-IT" sz="1400" dirty="0" smtClean="0">
                <a:latin typeface="+mn-lt"/>
              </a:rPr>
              <a:t>+ </a:t>
            </a:r>
            <a:r>
              <a:rPr lang="it-IT" sz="1400" b="1" dirty="0">
                <a:latin typeface="+mn-lt"/>
              </a:rPr>
              <a:t>10% contributo a fondo perduto</a:t>
            </a:r>
          </a:p>
          <a:p>
            <a:pPr marL="285750" indent="-285750">
              <a:spcBef>
                <a:spcPts val="300"/>
              </a:spcBef>
              <a:spcAft>
                <a:spcPts val="300"/>
              </a:spcAft>
              <a:buFont typeface="Arial" pitchFamily="34" charset="0"/>
              <a:buChar char="•"/>
            </a:pPr>
            <a:endParaRPr lang="it-IT" sz="1200" dirty="0" smtClean="0">
              <a:latin typeface="+mn-lt"/>
            </a:endParaRP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1246398" y="3738605"/>
            <a:ext cx="2855198" cy="4452"/>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9758" y="2832360"/>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2" name="Rettangolo 19"/>
          <p:cNvSpPr>
            <a:spLocks noChangeArrowheads="1"/>
          </p:cNvSpPr>
          <p:nvPr/>
        </p:nvSpPr>
        <p:spPr bwMode="auto">
          <a:xfrm>
            <a:off x="150400" y="4677940"/>
            <a:ext cx="4245286" cy="572746"/>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3" name="Textframe 11"/>
          <p:cNvSpPr>
            <a:spLocks noChangeArrowheads="1"/>
          </p:cNvSpPr>
          <p:nvPr/>
        </p:nvSpPr>
        <p:spPr bwMode="auto">
          <a:xfrm>
            <a:off x="329300" y="4750665"/>
            <a:ext cx="368296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Dotazione iniziale: 15 milioni €</a:t>
            </a:r>
            <a:endParaRPr lang="it-IT" altLang="de-DE" sz="1200" b="1" dirty="0">
              <a:solidFill>
                <a:srgbClr val="FF0000"/>
              </a:solidFill>
              <a:latin typeface="+mj-lt"/>
            </a:endParaRPr>
          </a:p>
        </p:txBody>
      </p:sp>
      <p:sp>
        <p:nvSpPr>
          <p:cNvPr id="24" name="Line 6"/>
          <p:cNvSpPr>
            <a:spLocks noChangeShapeType="1"/>
          </p:cNvSpPr>
          <p:nvPr>
            <p:custDataLst>
              <p:tags r:id="rId5"/>
            </p:custDataLst>
          </p:nvPr>
        </p:nvSpPr>
        <p:spPr bwMode="auto">
          <a:xfrm rot="5400000">
            <a:off x="39758" y="4640127"/>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5" name="Rettangolo 19"/>
          <p:cNvSpPr>
            <a:spLocks noChangeArrowheads="1"/>
          </p:cNvSpPr>
          <p:nvPr/>
        </p:nvSpPr>
        <p:spPr bwMode="auto">
          <a:xfrm>
            <a:off x="98015" y="5546570"/>
            <a:ext cx="4249737" cy="646331"/>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lvl="0" eaLnBrk="1" hangingPunct="1">
              <a:spcBef>
                <a:spcPts val="200"/>
              </a:spcBef>
              <a:spcAft>
                <a:spcPts val="200"/>
              </a:spcAft>
            </a:pPr>
            <a:r>
              <a:rPr lang="it-IT" sz="1200" b="1" i="1" dirty="0">
                <a:solidFill>
                  <a:schemeClr val="bg1"/>
                </a:solidFill>
                <a:latin typeface="Calibri"/>
              </a:rPr>
              <a:t>Alla data di chiusura dello sportello (13 gennaio 2017) sono state presentate 385 domande e richiesti </a:t>
            </a:r>
            <a:r>
              <a:rPr lang="it-IT" sz="1200" b="1" i="1" dirty="0" smtClean="0">
                <a:solidFill>
                  <a:schemeClr val="bg1"/>
                </a:solidFill>
                <a:latin typeface="Calibri"/>
              </a:rPr>
              <a:t>contributi per 17.571.265,55 € </a:t>
            </a:r>
            <a:endParaRPr lang="it-IT" sz="1200" b="1" i="1" dirty="0">
              <a:solidFill>
                <a:schemeClr val="bg1"/>
              </a:solidFill>
              <a:latin typeface="Calibri"/>
            </a:endParaRPr>
          </a:p>
        </p:txBody>
      </p:sp>
      <p:sp>
        <p:nvSpPr>
          <p:cNvPr id="27" name="Line 6"/>
          <p:cNvSpPr>
            <a:spLocks noChangeShapeType="1"/>
          </p:cNvSpPr>
          <p:nvPr>
            <p:custDataLst>
              <p:tags r:id="rId6"/>
            </p:custDataLst>
          </p:nvPr>
        </p:nvSpPr>
        <p:spPr bwMode="auto">
          <a:xfrm rot="5400000">
            <a:off x="35307" y="5372139"/>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9" name="Rectangle 3"/>
          <p:cNvSpPr txBox="1">
            <a:spLocks noChangeArrowheads="1"/>
          </p:cNvSpPr>
          <p:nvPr/>
        </p:nvSpPr>
        <p:spPr bwMode="auto">
          <a:xfrm>
            <a:off x="4788024" y="3462413"/>
            <a:ext cx="392430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ts val="200"/>
              </a:spcBef>
              <a:spcAft>
                <a:spcPts val="200"/>
              </a:spcAft>
              <a:buFont typeface="Arial" pitchFamily="34" charset="0"/>
              <a:buChar char="•"/>
            </a:pPr>
            <a:endParaRPr lang="it-IT" sz="1200" dirty="0" smtClean="0">
              <a:latin typeface="+mj-lt"/>
            </a:endParaRPr>
          </a:p>
        </p:txBody>
      </p:sp>
      <p:sp>
        <p:nvSpPr>
          <p:cNvPr id="30" name="Rectangle 3"/>
          <p:cNvSpPr txBox="1">
            <a:spLocks noChangeArrowheads="1"/>
          </p:cNvSpPr>
          <p:nvPr/>
        </p:nvSpPr>
        <p:spPr bwMode="auto">
          <a:xfrm>
            <a:off x="467544" y="5919121"/>
            <a:ext cx="2621400" cy="80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lvl="1">
              <a:spcBef>
                <a:spcPts val="200"/>
              </a:spcBef>
              <a:spcAft>
                <a:spcPts val="200"/>
              </a:spcAft>
              <a:buFont typeface="Arial" pitchFamily="34" charset="0"/>
              <a:buChar char="•"/>
            </a:pPr>
            <a:endParaRPr lang="it-IT" sz="1200" b="1" dirty="0" smtClean="0">
              <a:latin typeface="+mj-lt"/>
            </a:endParaRPr>
          </a:p>
        </p:txBody>
      </p:sp>
      <p:sp>
        <p:nvSpPr>
          <p:cNvPr id="31" name="Ovale 30"/>
          <p:cNvSpPr/>
          <p:nvPr/>
        </p:nvSpPr>
        <p:spPr>
          <a:xfrm>
            <a:off x="5417195" y="2612843"/>
            <a:ext cx="3596558" cy="2918573"/>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spcBef>
                <a:spcPts val="200"/>
              </a:spcBef>
              <a:spcAft>
                <a:spcPts val="200"/>
              </a:spcAft>
            </a:pPr>
            <a:r>
              <a:rPr lang="it-IT" sz="1400" dirty="0">
                <a:solidFill>
                  <a:schemeClr val="tx1"/>
                </a:solidFill>
                <a:ea typeface="MS PGothic" pitchFamily="34" charset="-128"/>
              </a:rPr>
              <a:t>E’ la prima di una serie di misure dedicate alle </a:t>
            </a:r>
            <a:r>
              <a:rPr lang="it-IT" sz="1400" b="1" dirty="0">
                <a:solidFill>
                  <a:schemeClr val="tx1"/>
                </a:solidFill>
                <a:ea typeface="MS PGothic" pitchFamily="34" charset="-128"/>
              </a:rPr>
              <a:t>Start up </a:t>
            </a:r>
            <a:r>
              <a:rPr lang="it-IT" sz="1400" dirty="0">
                <a:solidFill>
                  <a:schemeClr val="tx1"/>
                </a:solidFill>
                <a:ea typeface="MS PGothic" pitchFamily="34" charset="-128"/>
              </a:rPr>
              <a:t>nell’ambito dell’attuazione del </a:t>
            </a:r>
            <a:r>
              <a:rPr lang="it-IT" sz="1400" b="1" dirty="0">
                <a:solidFill>
                  <a:schemeClr val="tx1"/>
                </a:solidFill>
                <a:ea typeface="MS PGothic" pitchFamily="34" charset="-128"/>
              </a:rPr>
              <a:t>Programma regionale per la creazione e lo sviluppo di impresa</a:t>
            </a:r>
            <a:r>
              <a:rPr lang="it-IT" sz="1400" dirty="0">
                <a:solidFill>
                  <a:schemeClr val="tx1"/>
                </a:solidFill>
                <a:ea typeface="MS PGothic" pitchFamily="34" charset="-128"/>
              </a:rPr>
              <a:t> promosso dall’Assessorato allo Sviluppo Economico</a:t>
            </a:r>
          </a:p>
        </p:txBody>
      </p:sp>
    </p:spTree>
    <p:extLst>
      <p:ext uri="{BB962C8B-B14F-4D97-AF65-F5344CB8AC3E}">
        <p14:creationId xmlns:p14="http://schemas.microsoft.com/office/powerpoint/2010/main" val="42884704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4"/>
          <p:cNvSpPr txBox="1">
            <a:spLocks noChangeArrowheads="1"/>
          </p:cNvSpPr>
          <p:nvPr/>
        </p:nvSpPr>
        <p:spPr bwMode="auto">
          <a:xfrm>
            <a:off x="0" y="1988840"/>
            <a:ext cx="8916039" cy="2093135"/>
          </a:xfrm>
          <a:prstGeom prst="rect">
            <a:avLst/>
          </a:prstGeom>
          <a:noFill/>
          <a:ln w="9525">
            <a:noFill/>
            <a:miter lim="800000"/>
            <a:headEnd/>
            <a:tailEnd/>
          </a:ln>
        </p:spPr>
        <p:txBody>
          <a:bodyPr wrap="square">
            <a:noAutofit/>
          </a:bodyPr>
          <a:lstStyle/>
          <a:p>
            <a:pPr algn="ctr"/>
            <a:endParaRPr lang="it-IT" sz="3200" b="1" dirty="0" smtClean="0">
              <a:ln w="19050">
                <a:noFill/>
                <a:prstDash val="solid"/>
              </a:ln>
              <a:solidFill>
                <a:srgbClr val="09882A"/>
              </a:solidFill>
            </a:endParaRPr>
          </a:p>
          <a:p>
            <a:pPr algn="ctr"/>
            <a:r>
              <a:rPr lang="it-IT" sz="3200" b="1" dirty="0" smtClean="0">
                <a:ln w="19050">
                  <a:noFill/>
                  <a:prstDash val="solid"/>
                </a:ln>
                <a:solidFill>
                  <a:srgbClr val="09882A"/>
                </a:solidFill>
              </a:rPr>
              <a:t>3. Le nuove misure </a:t>
            </a:r>
          </a:p>
        </p:txBody>
      </p:sp>
      <p:grpSp>
        <p:nvGrpSpPr>
          <p:cNvPr id="5" name="Gruppo 4"/>
          <p:cNvGrpSpPr/>
          <p:nvPr/>
        </p:nvGrpSpPr>
        <p:grpSpPr>
          <a:xfrm>
            <a:off x="0" y="6439394"/>
            <a:ext cx="9144000" cy="432000"/>
            <a:chOff x="0" y="6439394"/>
            <a:chExt cx="9144000" cy="432000"/>
          </a:xfrm>
        </p:grpSpPr>
        <p:sp>
          <p:nvSpPr>
            <p:cNvPr id="3" name="Rettangolo 2"/>
            <p:cNvSpPr/>
            <p:nvPr/>
          </p:nvSpPr>
          <p:spPr>
            <a:xfrm>
              <a:off x="0" y="6439394"/>
              <a:ext cx="9144000" cy="432000"/>
            </a:xfrm>
            <a:prstGeom prst="rect">
              <a:avLst/>
            </a:prstGeom>
            <a:solidFill>
              <a:srgbClr val="098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6099904" y="6439394"/>
              <a:ext cx="992376"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481" b="558"/>
            <a:stretch/>
          </p:blipFill>
          <p:spPr bwMode="auto">
            <a:xfrm>
              <a:off x="6180232" y="6465444"/>
              <a:ext cx="828000" cy="403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062762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07455"/>
            <a:ext cx="9144000" cy="579437"/>
          </a:xfrm>
        </p:spPr>
        <p:txBody>
          <a:bodyPr>
            <a:normAutofit/>
          </a:bodyPr>
          <a:lstStyle/>
          <a:p>
            <a:r>
              <a:rPr lang="it-IT" sz="2400" dirty="0" smtClean="0">
                <a:solidFill>
                  <a:srgbClr val="09882A"/>
                </a:solidFill>
              </a:rPr>
              <a:t>Smart Living</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111636" y="2829122"/>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297231" y="2850253"/>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Calibri"/>
              </a:rPr>
              <a:t>Quali condizioni?</a:t>
            </a:r>
            <a:endParaRPr lang="it-IT" altLang="de-DE" sz="1200" b="1" dirty="0">
              <a:solidFill>
                <a:srgbClr val="FFFFFF"/>
              </a:solidFill>
              <a:latin typeface="Calibri"/>
            </a:endParaRPr>
          </a:p>
        </p:txBody>
      </p:sp>
      <p:sp>
        <p:nvSpPr>
          <p:cNvPr id="75" name="Rectangle 3"/>
          <p:cNvSpPr txBox="1">
            <a:spLocks noChangeArrowheads="1"/>
          </p:cNvSpPr>
          <p:nvPr/>
        </p:nvSpPr>
        <p:spPr bwMode="auto">
          <a:xfrm>
            <a:off x="246897" y="3347925"/>
            <a:ext cx="4041775" cy="285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0" indent="0">
              <a:spcBef>
                <a:spcPts val="300"/>
              </a:spcBef>
              <a:spcAft>
                <a:spcPts val="300"/>
              </a:spcAft>
            </a:pPr>
            <a:r>
              <a:rPr lang="it-IT" sz="1300" b="1" dirty="0" smtClean="0">
                <a:solidFill>
                  <a:prstClr val="black"/>
                </a:solidFill>
                <a:latin typeface="Calibri"/>
              </a:rPr>
              <a:t>Contributo</a:t>
            </a:r>
            <a:r>
              <a:rPr lang="it-IT" sz="1300" dirty="0" smtClean="0">
                <a:solidFill>
                  <a:prstClr val="black"/>
                </a:solidFill>
                <a:latin typeface="Calibri"/>
              </a:rPr>
              <a:t>:</a:t>
            </a:r>
          </a:p>
          <a:p>
            <a:pPr marL="736600" lvl="1" indent="-171450">
              <a:spcBef>
                <a:spcPts val="300"/>
              </a:spcBef>
              <a:spcAft>
                <a:spcPts val="300"/>
              </a:spcAft>
              <a:buFont typeface="Arial" panose="020B0604020202020204" pitchFamily="34" charset="0"/>
              <a:buChar char="•"/>
            </a:pPr>
            <a:r>
              <a:rPr lang="it-IT" sz="1300" dirty="0" smtClean="0">
                <a:solidFill>
                  <a:prstClr val="black"/>
                </a:solidFill>
                <a:latin typeface="Calibri"/>
              </a:rPr>
              <a:t>contributo previsto dal 40 al 50% per i costi sostenuti per sviluppo </a:t>
            </a:r>
            <a:r>
              <a:rPr lang="it-IT" sz="1300" dirty="0">
                <a:solidFill>
                  <a:prstClr val="black"/>
                </a:solidFill>
                <a:latin typeface="Calibri"/>
              </a:rPr>
              <a:t>sperimentale e di innovazione dei processi </a:t>
            </a:r>
            <a:r>
              <a:rPr lang="it-IT" sz="1300" dirty="0" smtClean="0">
                <a:solidFill>
                  <a:prstClr val="black"/>
                </a:solidFill>
                <a:latin typeface="Calibri"/>
              </a:rPr>
              <a:t>dell’organizzazione;</a:t>
            </a:r>
          </a:p>
          <a:p>
            <a:pPr marL="736600" lvl="1" indent="-171450">
              <a:spcBef>
                <a:spcPts val="300"/>
              </a:spcBef>
              <a:spcAft>
                <a:spcPts val="300"/>
              </a:spcAft>
              <a:buFont typeface="Arial" panose="020B0604020202020204" pitchFamily="34" charset="0"/>
              <a:buChar char="•"/>
            </a:pPr>
            <a:r>
              <a:rPr lang="it-IT" sz="1300" dirty="0" smtClean="0">
                <a:solidFill>
                  <a:prstClr val="black"/>
                </a:solidFill>
                <a:latin typeface="Calibri"/>
              </a:rPr>
              <a:t>per attività di innovazione di prodotto fino ad un massimo di 200.000,00€.</a:t>
            </a:r>
          </a:p>
          <a:p>
            <a:pPr marL="736600" lvl="1" indent="-171450">
              <a:spcBef>
                <a:spcPts val="300"/>
              </a:spcBef>
              <a:spcAft>
                <a:spcPts val="300"/>
              </a:spcAft>
              <a:buFont typeface="Arial" panose="020B0604020202020204" pitchFamily="34" charset="0"/>
              <a:buChar char="•"/>
            </a:pPr>
            <a:endParaRPr lang="it-IT" sz="1200" dirty="0">
              <a:solidFill>
                <a:prstClr val="black"/>
              </a:solidFill>
              <a:latin typeface="Calibri"/>
            </a:endParaRPr>
          </a:p>
          <a:p>
            <a:pPr marL="0" indent="0">
              <a:spcBef>
                <a:spcPts val="300"/>
              </a:spcBef>
              <a:spcAft>
                <a:spcPts val="300"/>
              </a:spcAft>
            </a:pPr>
            <a:endParaRPr lang="it-IT" sz="1200" dirty="0">
              <a:solidFill>
                <a:prstClr val="black"/>
              </a:solidFill>
              <a:latin typeface="Calibri"/>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Calibri"/>
              </a:rPr>
              <a:t>Cos’è?</a:t>
            </a:r>
            <a:endParaRPr lang="it-IT" altLang="de-DE" sz="1200" b="1" dirty="0">
              <a:solidFill>
                <a:srgbClr val="FFFFFF"/>
              </a:solidFill>
              <a:latin typeface="Calibri"/>
            </a:endParaRPr>
          </a:p>
        </p:txBody>
      </p:sp>
      <p:sp>
        <p:nvSpPr>
          <p:cNvPr id="79" name="Rectangle 3"/>
          <p:cNvSpPr txBox="1">
            <a:spLocks noChangeArrowheads="1"/>
          </p:cNvSpPr>
          <p:nvPr/>
        </p:nvSpPr>
        <p:spPr bwMode="auto">
          <a:xfrm>
            <a:off x="297231" y="1300939"/>
            <a:ext cx="8075613"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smtClean="0">
                <a:solidFill>
                  <a:prstClr val="black"/>
                </a:solidFill>
                <a:latin typeface="Calibri"/>
              </a:rPr>
              <a:t>Finalità</a:t>
            </a:r>
            <a:r>
              <a:rPr lang="it-IT" sz="1300" b="1" dirty="0">
                <a:solidFill>
                  <a:prstClr val="black"/>
                </a:solidFill>
                <a:latin typeface="Calibri"/>
              </a:rPr>
              <a:t>: </a:t>
            </a:r>
            <a:r>
              <a:rPr lang="it-IT" sz="1300" b="1" dirty="0" smtClean="0">
                <a:solidFill>
                  <a:prstClr val="black"/>
                </a:solidFill>
                <a:latin typeface="Calibri"/>
              </a:rPr>
              <a:t>sostenere progetti di sviluppo </a:t>
            </a:r>
            <a:r>
              <a:rPr lang="it-IT" sz="1300" b="1" dirty="0">
                <a:solidFill>
                  <a:prstClr val="black"/>
                </a:solidFill>
                <a:latin typeface="Calibri"/>
              </a:rPr>
              <a:t>e innovazione </a:t>
            </a:r>
            <a:r>
              <a:rPr lang="it-IT" sz="1300" dirty="0" smtClean="0">
                <a:solidFill>
                  <a:prstClr val="black"/>
                </a:solidFill>
                <a:latin typeface="Calibri"/>
              </a:rPr>
              <a:t>nell’ambito dell’</a:t>
            </a:r>
            <a:r>
              <a:rPr lang="it-IT" sz="1300" b="1" dirty="0" smtClean="0">
                <a:solidFill>
                  <a:prstClr val="black"/>
                </a:solidFill>
                <a:latin typeface="Calibri"/>
              </a:rPr>
              <a:t>Abitare Intelligente finalizzati all’introduzione di prodotti, processi/servizi nuovi o migliorativi dal punto di vista tecnologico, produttivo e organizzativo</a:t>
            </a:r>
          </a:p>
          <a:p>
            <a:pPr marL="285750" indent="-285750">
              <a:spcBef>
                <a:spcPts val="300"/>
              </a:spcBef>
              <a:spcAft>
                <a:spcPts val="300"/>
              </a:spcAft>
              <a:buFont typeface="Arial" pitchFamily="34" charset="0"/>
              <a:buChar char="•"/>
            </a:pPr>
            <a:r>
              <a:rPr lang="it-IT" sz="1300" b="1" dirty="0" smtClean="0">
                <a:solidFill>
                  <a:prstClr val="black"/>
                </a:solidFill>
                <a:latin typeface="Calibri"/>
              </a:rPr>
              <a:t>Beneficiari</a:t>
            </a:r>
            <a:r>
              <a:rPr lang="it-IT" sz="1300" b="1" dirty="0">
                <a:solidFill>
                  <a:prstClr val="black"/>
                </a:solidFill>
                <a:latin typeface="Calibri"/>
              </a:rPr>
              <a:t>:</a:t>
            </a:r>
            <a:r>
              <a:rPr lang="it-IT" sz="1300" dirty="0">
                <a:solidFill>
                  <a:prstClr val="black"/>
                </a:solidFill>
                <a:latin typeface="Calibri"/>
              </a:rPr>
              <a:t> </a:t>
            </a:r>
            <a:r>
              <a:rPr lang="it-IT" sz="1300" b="1" dirty="0">
                <a:solidFill>
                  <a:prstClr val="black"/>
                </a:solidFill>
                <a:latin typeface="Calibri"/>
              </a:rPr>
              <a:t>partenariati </a:t>
            </a:r>
            <a:r>
              <a:rPr lang="it-IT" sz="1300" dirty="0" smtClean="0">
                <a:solidFill>
                  <a:prstClr val="black"/>
                </a:solidFill>
                <a:latin typeface="Calibri"/>
              </a:rPr>
              <a:t>di imprese dei settori </a:t>
            </a:r>
            <a:r>
              <a:rPr lang="it-IT" sz="1300" b="1" dirty="0" smtClean="0">
                <a:solidFill>
                  <a:prstClr val="black"/>
                </a:solidFill>
                <a:latin typeface="Calibri"/>
              </a:rPr>
              <a:t>edilizia</a:t>
            </a:r>
            <a:r>
              <a:rPr lang="it-IT" sz="1300" b="1" dirty="0">
                <a:solidFill>
                  <a:prstClr val="black"/>
                </a:solidFill>
                <a:latin typeface="Calibri"/>
              </a:rPr>
              <a:t>, legno arredo casa, elettrodomestici e high-tech </a:t>
            </a:r>
            <a:r>
              <a:rPr lang="it-IT" sz="1300" dirty="0">
                <a:solidFill>
                  <a:prstClr val="black"/>
                </a:solidFill>
                <a:latin typeface="Calibri"/>
              </a:rPr>
              <a:t>in collaborazione con</a:t>
            </a:r>
            <a:r>
              <a:rPr lang="it-IT" sz="1300" b="1" dirty="0">
                <a:solidFill>
                  <a:prstClr val="black"/>
                </a:solidFill>
                <a:latin typeface="Calibri"/>
              </a:rPr>
              <a:t> </a:t>
            </a:r>
            <a:r>
              <a:rPr lang="it-IT" sz="1300" b="1" dirty="0" smtClean="0">
                <a:solidFill>
                  <a:prstClr val="black"/>
                </a:solidFill>
                <a:latin typeface="Calibri"/>
              </a:rPr>
              <a:t>Università (almeno 3 soggetti)</a:t>
            </a:r>
          </a:p>
          <a:p>
            <a:pPr marL="285750" indent="-285750">
              <a:spcBef>
                <a:spcPts val="300"/>
              </a:spcBef>
              <a:spcAft>
                <a:spcPts val="300"/>
              </a:spcAft>
              <a:buFont typeface="Arial" pitchFamily="34" charset="0"/>
              <a:buChar char="•"/>
            </a:pPr>
            <a:r>
              <a:rPr lang="it-IT" sz="1300" b="1" dirty="0" smtClean="0">
                <a:solidFill>
                  <a:prstClr val="black"/>
                </a:solidFill>
                <a:latin typeface="Calibri"/>
              </a:rPr>
              <a:t>Tipologia: contributo </a:t>
            </a:r>
            <a:r>
              <a:rPr lang="it-IT" sz="1300" b="1" dirty="0">
                <a:solidFill>
                  <a:prstClr val="black"/>
                </a:solidFill>
                <a:latin typeface="Calibri"/>
              </a:rPr>
              <a:t>a fondo </a:t>
            </a:r>
            <a:r>
              <a:rPr lang="it-IT" sz="1300" b="1" dirty="0" smtClean="0">
                <a:solidFill>
                  <a:prstClr val="black"/>
                </a:solidFill>
                <a:latin typeface="Calibri"/>
              </a:rPr>
              <a:t>perduto fino ad un massimo di 800.000,00€ per singolo progetto</a:t>
            </a:r>
          </a:p>
          <a:p>
            <a:pPr marL="285750" indent="-285750">
              <a:spcBef>
                <a:spcPts val="300"/>
              </a:spcBef>
              <a:spcAft>
                <a:spcPts val="300"/>
              </a:spcAft>
              <a:buFont typeface="Arial" pitchFamily="34" charset="0"/>
              <a:buChar char="•"/>
            </a:pPr>
            <a:endParaRPr lang="it-IT" sz="1300" b="1" dirty="0">
              <a:solidFill>
                <a:prstClr val="black"/>
              </a:solidFill>
              <a:latin typeface="Calibri"/>
            </a:endParaRPr>
          </a:p>
          <a:p>
            <a:pPr marL="285750" indent="-285750">
              <a:spcBef>
                <a:spcPts val="300"/>
              </a:spcBef>
              <a:spcAft>
                <a:spcPts val="300"/>
              </a:spcAft>
              <a:buFont typeface="Arial" pitchFamily="34" charset="0"/>
              <a:buChar char="•"/>
            </a:pPr>
            <a:endParaRPr lang="it-IT" sz="1200" dirty="0" smtClean="0">
              <a:solidFill>
                <a:prstClr val="black"/>
              </a:solidFill>
              <a:latin typeface="Calibri"/>
            </a:endParaRP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1099902" y="4149490"/>
            <a:ext cx="2567166" cy="2540"/>
          </a:xfrm>
          <a:prstGeom prst="line">
            <a:avLst/>
          </a:prstGeom>
          <a:noFill/>
          <a:ln w="25400">
            <a:solidFill>
              <a:srgbClr val="09882A"/>
            </a:solidFill>
            <a:prstDash val="solid"/>
            <a:round/>
            <a:headEnd/>
            <a:tailEnd/>
          </a:ln>
          <a:effectLst/>
        </p:spPr>
        <p:txBody>
          <a:bodyPr wrap="square" lIns="0" tIns="0" rIns="0" bIns="0">
            <a:spAutoFit/>
          </a:bodyPr>
          <a:lstStyle/>
          <a:p>
            <a:pPr>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9758" y="2832360"/>
            <a:ext cx="287337" cy="0"/>
          </a:xfrm>
          <a:prstGeom prst="line">
            <a:avLst/>
          </a:prstGeom>
          <a:noFill/>
          <a:ln w="25400">
            <a:solidFill>
              <a:srgbClr val="008000"/>
            </a:solidFill>
            <a:prstDash val="solid"/>
            <a:round/>
            <a:headEnd/>
            <a:tailEnd/>
          </a:ln>
          <a:effectLst/>
        </p:spPr>
        <p:txBody>
          <a:bodyPr lIns="0" tIns="0" rIns="0" bIns="0">
            <a:spAutoFit/>
          </a:bodyPr>
          <a:lstStyle/>
          <a:p>
            <a:pPr>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a:defRPr/>
            </a:pPr>
            <a:endParaRPr lang="en-US" sz="1300" kern="0" dirty="0">
              <a:solidFill>
                <a:sysClr val="windowText" lastClr="000000"/>
              </a:solidFill>
              <a:ea typeface="ＭＳ Ｐゴシック" pitchFamily="34" charset="-128"/>
              <a:cs typeface="Arial" pitchFamily="34" charset="0"/>
            </a:endParaRPr>
          </a:p>
        </p:txBody>
      </p:sp>
      <p:sp>
        <p:nvSpPr>
          <p:cNvPr id="24" name="Line 6"/>
          <p:cNvSpPr>
            <a:spLocks noChangeShapeType="1"/>
          </p:cNvSpPr>
          <p:nvPr>
            <p:custDataLst>
              <p:tags r:id="rId5"/>
            </p:custDataLst>
          </p:nvPr>
        </p:nvSpPr>
        <p:spPr bwMode="auto">
          <a:xfrm rot="5400000">
            <a:off x="86428" y="4004718"/>
            <a:ext cx="287337" cy="0"/>
          </a:xfrm>
          <a:prstGeom prst="line">
            <a:avLst/>
          </a:prstGeom>
          <a:noFill/>
          <a:ln w="25400">
            <a:solidFill>
              <a:schemeClr val="bg1"/>
            </a:solidFill>
            <a:prstDash val="solid"/>
            <a:round/>
            <a:headEnd/>
            <a:tailEnd/>
          </a:ln>
          <a:effectLst/>
        </p:spPr>
        <p:txBody>
          <a:bodyPr lIns="0" tIns="0" rIns="0" bIns="0">
            <a:spAutoFit/>
          </a:bodyPr>
          <a:lstStyle/>
          <a:p>
            <a:pPr>
              <a:defRPr/>
            </a:pPr>
            <a:endParaRPr lang="en-US" sz="1300" kern="0" dirty="0">
              <a:solidFill>
                <a:sysClr val="windowText" lastClr="000000"/>
              </a:solidFill>
              <a:ea typeface="ＭＳ Ｐゴシック" pitchFamily="34" charset="-128"/>
              <a:cs typeface="Arial" pitchFamily="34" charset="0"/>
            </a:endParaRPr>
          </a:p>
        </p:txBody>
      </p:sp>
      <p:sp>
        <p:nvSpPr>
          <p:cNvPr id="25" name="Rettangolo 19"/>
          <p:cNvSpPr>
            <a:spLocks noChangeArrowheads="1"/>
          </p:cNvSpPr>
          <p:nvPr/>
        </p:nvSpPr>
        <p:spPr bwMode="auto">
          <a:xfrm>
            <a:off x="85300" y="5350386"/>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6" name="Textframe 11"/>
          <p:cNvSpPr>
            <a:spLocks noChangeArrowheads="1"/>
          </p:cNvSpPr>
          <p:nvPr/>
        </p:nvSpPr>
        <p:spPr bwMode="auto">
          <a:xfrm>
            <a:off x="321624" y="5372875"/>
            <a:ext cx="36874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Calibri"/>
              </a:rPr>
              <a:t>Tempistiche</a:t>
            </a:r>
            <a:endParaRPr lang="it-IT" altLang="de-DE" sz="1200" b="1" dirty="0">
              <a:solidFill>
                <a:srgbClr val="FFFFFF"/>
              </a:solidFill>
              <a:latin typeface="Calibri"/>
            </a:endParaRPr>
          </a:p>
        </p:txBody>
      </p:sp>
      <p:sp>
        <p:nvSpPr>
          <p:cNvPr id="27" name="Line 6"/>
          <p:cNvSpPr>
            <a:spLocks noChangeShapeType="1"/>
          </p:cNvSpPr>
          <p:nvPr>
            <p:custDataLst>
              <p:tags r:id="rId6"/>
            </p:custDataLst>
          </p:nvPr>
        </p:nvSpPr>
        <p:spPr bwMode="auto">
          <a:xfrm rot="5400000" flipV="1">
            <a:off x="156149" y="4615888"/>
            <a:ext cx="47563" cy="1910"/>
          </a:xfrm>
          <a:prstGeom prst="line">
            <a:avLst/>
          </a:prstGeom>
          <a:noFill/>
          <a:ln w="25400">
            <a:solidFill>
              <a:schemeClr val="bg1"/>
            </a:solidFill>
            <a:prstDash val="solid"/>
            <a:round/>
            <a:headEnd/>
            <a:tailEnd/>
          </a:ln>
          <a:effectLst/>
        </p:spPr>
        <p:txBody>
          <a:bodyPr wrap="square" lIns="0" tIns="0" rIns="0" bIns="0">
            <a:spAutoFit/>
          </a:bodyPr>
          <a:lstStyle/>
          <a:p>
            <a:pPr>
              <a:defRPr/>
            </a:pPr>
            <a:endParaRPr lang="en-US" sz="1300" kern="0" dirty="0">
              <a:solidFill>
                <a:sysClr val="windowText" lastClr="000000"/>
              </a:solidFill>
              <a:ea typeface="ＭＳ Ｐゴシック" pitchFamily="34" charset="-128"/>
              <a:cs typeface="Arial" pitchFamily="34" charset="0"/>
            </a:endParaRPr>
          </a:p>
        </p:txBody>
      </p:sp>
      <p:sp>
        <p:nvSpPr>
          <p:cNvPr id="21" name="AutoShape 79"/>
          <p:cNvSpPr>
            <a:spLocks noChangeArrowheads="1"/>
          </p:cNvSpPr>
          <p:nvPr>
            <p:custDataLst>
              <p:tags r:id="rId7"/>
            </p:custDataLst>
          </p:nvPr>
        </p:nvSpPr>
        <p:spPr bwMode="auto">
          <a:xfrm>
            <a:off x="4716016" y="4640622"/>
            <a:ext cx="3895725" cy="1307964"/>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hangingPunct="0">
              <a:spcBef>
                <a:spcPct val="20000"/>
              </a:spcBef>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hangingPunct="0">
              <a:spcBef>
                <a:spcPct val="20000"/>
              </a:spcBef>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hangingPunct="0">
              <a:spcBef>
                <a:spcPct val="20000"/>
              </a:spcBef>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hangingPunct="0">
              <a:spcBef>
                <a:spcPct val="20000"/>
              </a:spcBef>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hangingPunct="0">
              <a:spcBef>
                <a:spcPct val="20000"/>
              </a:spcBef>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hangingPunct="0">
              <a:spcBef>
                <a:spcPct val="20000"/>
              </a:spcBef>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hangingPunct="0">
              <a:spcBef>
                <a:spcPct val="20000"/>
              </a:spcBef>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Ovale 28"/>
          <p:cNvSpPr/>
          <p:nvPr/>
        </p:nvSpPr>
        <p:spPr>
          <a:xfrm>
            <a:off x="6238978" y="2765859"/>
            <a:ext cx="1865011" cy="1737024"/>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prstClr val="white"/>
              </a:solidFill>
            </a:endParaRPr>
          </a:p>
        </p:txBody>
      </p:sp>
      <p:sp>
        <p:nvSpPr>
          <p:cNvPr id="30" name="CasellaDiTesto 29"/>
          <p:cNvSpPr txBox="1"/>
          <p:nvPr/>
        </p:nvSpPr>
        <p:spPr>
          <a:xfrm>
            <a:off x="6015494" y="3295836"/>
            <a:ext cx="2311981" cy="738664"/>
          </a:xfrm>
          <a:prstGeom prst="rect">
            <a:avLst/>
          </a:prstGeom>
          <a:noFill/>
        </p:spPr>
        <p:txBody>
          <a:bodyPr wrap="square" rtlCol="0">
            <a:spAutoFit/>
          </a:bodyPr>
          <a:lstStyle/>
          <a:p>
            <a:pPr algn="ctr"/>
            <a:r>
              <a:rPr lang="it-IT" sz="1400" b="1" dirty="0" smtClean="0">
                <a:solidFill>
                  <a:prstClr val="black"/>
                </a:solidFill>
              </a:rPr>
              <a:t>Dotazione iniziale:</a:t>
            </a:r>
          </a:p>
          <a:p>
            <a:pPr algn="ctr"/>
            <a:r>
              <a:rPr lang="it-IT" sz="1400" b="1" dirty="0" smtClean="0">
                <a:solidFill>
                  <a:prstClr val="black"/>
                </a:solidFill>
              </a:rPr>
              <a:t>10 mln€</a:t>
            </a:r>
          </a:p>
          <a:p>
            <a:pPr algn="ctr"/>
            <a:endParaRPr lang="it-IT" sz="1400" dirty="0">
              <a:solidFill>
                <a:prstClr val="black"/>
              </a:solidFill>
            </a:endParaRPr>
          </a:p>
        </p:txBody>
      </p:sp>
      <p:sp>
        <p:nvSpPr>
          <p:cNvPr id="31" name="Rectangle 3"/>
          <p:cNvSpPr txBox="1">
            <a:spLocks noChangeArrowheads="1"/>
          </p:cNvSpPr>
          <p:nvPr/>
        </p:nvSpPr>
        <p:spPr bwMode="auto">
          <a:xfrm>
            <a:off x="173754" y="5670130"/>
            <a:ext cx="4041775"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solidFill>
                  <a:prstClr val="black"/>
                </a:solidFill>
                <a:latin typeface="Calibri"/>
              </a:rPr>
              <a:t>Presentazione </a:t>
            </a:r>
            <a:r>
              <a:rPr lang="it-IT" sz="1300" dirty="0" smtClean="0">
                <a:solidFill>
                  <a:prstClr val="black"/>
                </a:solidFill>
                <a:latin typeface="Calibri"/>
              </a:rPr>
              <a:t>delle domande</a:t>
            </a:r>
            <a:r>
              <a:rPr lang="it-IT" sz="1300" b="1" dirty="0" smtClean="0">
                <a:solidFill>
                  <a:prstClr val="black"/>
                </a:solidFill>
                <a:latin typeface="Calibri"/>
              </a:rPr>
              <a:t>: dal 1°febbraio p.v.</a:t>
            </a:r>
            <a:endParaRPr lang="it-IT" sz="1200" dirty="0">
              <a:solidFill>
                <a:prstClr val="black"/>
              </a:solidFill>
              <a:latin typeface="Calibri"/>
            </a:endParaRPr>
          </a:p>
        </p:txBody>
      </p:sp>
      <p:sp>
        <p:nvSpPr>
          <p:cNvPr id="3" name="CasellaDiTesto 2"/>
          <p:cNvSpPr txBox="1"/>
          <p:nvPr/>
        </p:nvSpPr>
        <p:spPr>
          <a:xfrm>
            <a:off x="4716016" y="4777578"/>
            <a:ext cx="3895725" cy="892552"/>
          </a:xfrm>
          <a:prstGeom prst="rect">
            <a:avLst/>
          </a:prstGeom>
          <a:noFill/>
        </p:spPr>
        <p:txBody>
          <a:bodyPr wrap="square" rtlCol="0">
            <a:spAutoFit/>
          </a:bodyPr>
          <a:lstStyle/>
          <a:p>
            <a:r>
              <a:rPr lang="it-IT" sz="1300" b="1" dirty="0">
                <a:solidFill>
                  <a:prstClr val="black"/>
                </a:solidFill>
                <a:ea typeface="MS PGothic" pitchFamily="34" charset="-128"/>
              </a:rPr>
              <a:t>Misura in attuazione della Strategia «Lombardia 5.0</a:t>
            </a:r>
            <a:r>
              <a:rPr lang="it-IT" sz="1300" b="1" dirty="0" smtClean="0">
                <a:solidFill>
                  <a:prstClr val="black"/>
                </a:solidFill>
                <a:ea typeface="MS PGothic" pitchFamily="34" charset="-128"/>
              </a:rPr>
              <a:t>» </a:t>
            </a:r>
          </a:p>
          <a:p>
            <a:r>
              <a:rPr lang="it-IT" sz="1300" b="1" dirty="0">
                <a:solidFill>
                  <a:prstClr val="black"/>
                </a:solidFill>
                <a:ea typeface="MS PGothic" pitchFamily="34" charset="-128"/>
              </a:rPr>
              <a:t>p</a:t>
            </a:r>
            <a:r>
              <a:rPr lang="it-IT" sz="1300" b="1" dirty="0" smtClean="0">
                <a:solidFill>
                  <a:prstClr val="black"/>
                </a:solidFill>
                <a:ea typeface="MS PGothic" pitchFamily="34" charset="-128"/>
              </a:rPr>
              <a:t>er sostenere la qualificazione del sistema economico</a:t>
            </a:r>
          </a:p>
          <a:p>
            <a:r>
              <a:rPr lang="it-IT" sz="1300" b="1" dirty="0">
                <a:solidFill>
                  <a:prstClr val="black"/>
                </a:solidFill>
                <a:ea typeface="MS PGothic" pitchFamily="34" charset="-128"/>
              </a:rPr>
              <a:t>l</a:t>
            </a:r>
            <a:r>
              <a:rPr lang="it-IT" sz="1300" b="1" dirty="0" smtClean="0">
                <a:solidFill>
                  <a:prstClr val="black"/>
                </a:solidFill>
                <a:ea typeface="MS PGothic" pitchFamily="34" charset="-128"/>
              </a:rPr>
              <a:t>ombardo attraverso il consolidamento e la valorizzazione  delle «filiere eccellenti».  </a:t>
            </a:r>
            <a:endParaRPr lang="it-IT" sz="1300" b="1" dirty="0">
              <a:solidFill>
                <a:prstClr val="black"/>
              </a:solidFill>
              <a:ea typeface="MS PGothic" pitchFamily="34" charset="-128"/>
            </a:endParaRPr>
          </a:p>
        </p:txBody>
      </p:sp>
    </p:spTree>
    <p:extLst>
      <p:ext uri="{BB962C8B-B14F-4D97-AF65-F5344CB8AC3E}">
        <p14:creationId xmlns:p14="http://schemas.microsoft.com/office/powerpoint/2010/main" val="7214271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72451"/>
            <a:ext cx="9144000" cy="579437"/>
          </a:xfrm>
        </p:spPr>
        <p:txBody>
          <a:bodyPr>
            <a:normAutofit fontScale="90000"/>
          </a:bodyPr>
          <a:lstStyle/>
          <a:p>
            <a:r>
              <a:rPr lang="it-IT" sz="2400" dirty="0" smtClean="0">
                <a:solidFill>
                  <a:srgbClr val="09882A"/>
                </a:solidFill>
              </a:rPr>
              <a:t>AL VIA – Agevolazioni lombarde per la valorizzazione degli investimenti aziendali</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94305" y="2983579"/>
            <a:ext cx="4829575" cy="288000"/>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382853" y="3018672"/>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75" name="Rectangle 3"/>
          <p:cNvSpPr txBox="1">
            <a:spLocks noChangeArrowheads="1"/>
          </p:cNvSpPr>
          <p:nvPr/>
        </p:nvSpPr>
        <p:spPr bwMode="auto">
          <a:xfrm>
            <a:off x="271237" y="3322978"/>
            <a:ext cx="4837637" cy="58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a:latin typeface="+mn-lt"/>
              </a:rPr>
              <a:t>I</a:t>
            </a:r>
            <a:r>
              <a:rPr lang="it-IT" sz="1300" b="1" dirty="0" smtClean="0">
                <a:latin typeface="+mn-lt"/>
              </a:rPr>
              <a:t>ntervento finanziario complessivo:</a:t>
            </a:r>
            <a:r>
              <a:rPr lang="it-IT" sz="1300" dirty="0" smtClean="0">
                <a:latin typeface="+mn-lt"/>
              </a:rPr>
              <a:t> </a:t>
            </a:r>
            <a:r>
              <a:rPr lang="it-IT" sz="1300" b="1" dirty="0" smtClean="0">
                <a:latin typeface="+mn-lt"/>
              </a:rPr>
              <a:t>da 50.000</a:t>
            </a:r>
            <a:r>
              <a:rPr lang="it-IT" sz="1300" b="1" dirty="0">
                <a:latin typeface="+mn-lt"/>
              </a:rPr>
              <a:t>€ a </a:t>
            </a:r>
            <a:r>
              <a:rPr lang="it-IT" sz="1300" b="1" dirty="0" smtClean="0">
                <a:latin typeface="+mn-lt"/>
              </a:rPr>
              <a:t>2.850.000€</a:t>
            </a:r>
          </a:p>
          <a:p>
            <a:pPr marL="171450" indent="-171450">
              <a:spcBef>
                <a:spcPts val="300"/>
              </a:spcBef>
              <a:spcAft>
                <a:spcPts val="300"/>
              </a:spcAft>
              <a:buFont typeface="Arial" panose="020B0604020202020204" pitchFamily="34" charset="0"/>
              <a:buChar char="•"/>
            </a:pPr>
            <a:r>
              <a:rPr lang="it-IT" sz="1300" b="1" dirty="0">
                <a:latin typeface="+mn-lt"/>
              </a:rPr>
              <a:t>C</a:t>
            </a:r>
            <a:r>
              <a:rPr lang="it-IT" sz="1300" b="1" dirty="0" smtClean="0">
                <a:latin typeface="+mn-lt"/>
              </a:rPr>
              <a:t>ontributo conto capitale:</a:t>
            </a:r>
            <a:r>
              <a:rPr lang="it-IT" sz="1300" dirty="0" smtClean="0">
                <a:latin typeface="+mn-lt"/>
              </a:rPr>
              <a:t> massimo 15%</a:t>
            </a:r>
            <a:endParaRPr lang="it-IT" sz="1300" b="1" dirty="0" smtClean="0">
              <a:latin typeface="+mn-lt"/>
            </a:endParaRPr>
          </a:p>
          <a:p>
            <a:pPr marL="171450" indent="-171450">
              <a:spcBef>
                <a:spcPts val="300"/>
              </a:spcBef>
              <a:spcAft>
                <a:spcPts val="300"/>
              </a:spcAft>
              <a:buFont typeface="Arial" panose="020B0604020202020204" pitchFamily="34" charset="0"/>
              <a:buChar char="•"/>
            </a:pPr>
            <a:r>
              <a:rPr lang="it-IT" sz="1300" b="1" dirty="0" smtClean="0">
                <a:latin typeface="+mn-lt"/>
              </a:rPr>
              <a:t>Durata finanziamenti:</a:t>
            </a:r>
            <a:r>
              <a:rPr lang="it-IT" sz="1300" dirty="0" smtClean="0">
                <a:latin typeface="+mn-lt"/>
              </a:rPr>
              <a:t> </a:t>
            </a:r>
            <a:r>
              <a:rPr lang="it-IT" sz="1300" b="1" dirty="0" smtClean="0">
                <a:latin typeface="+mn-lt"/>
              </a:rPr>
              <a:t>da 3 a 6 anni</a:t>
            </a:r>
          </a:p>
          <a:p>
            <a:pPr marL="0" indent="0">
              <a:spcBef>
                <a:spcPts val="300"/>
              </a:spcBef>
              <a:spcAft>
                <a:spcPts val="300"/>
              </a:spcAft>
            </a:pPr>
            <a:endParaRPr lang="it-IT" sz="1200" b="1" dirty="0">
              <a:latin typeface="+mn-lt"/>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310427" y="1436259"/>
            <a:ext cx="8075613"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a:latin typeface="+mn-lt"/>
              </a:rPr>
              <a:t>Finalità: </a:t>
            </a:r>
            <a:r>
              <a:rPr lang="it-IT" sz="1300" b="1" dirty="0" smtClean="0">
                <a:latin typeface="+mn-lt"/>
              </a:rPr>
              <a:t>sostegno agli investimenti per lo sviluppo aziendale basati su programmi di ammodernamento e ampliamento produttivo anche finalizzati al rilancio di aree </a:t>
            </a:r>
            <a:r>
              <a:rPr lang="it-IT" sz="1300" b="1" dirty="0">
                <a:latin typeface="+mn-lt"/>
              </a:rPr>
              <a:t>produttive</a:t>
            </a:r>
          </a:p>
          <a:p>
            <a:pPr marL="285750" indent="-285750">
              <a:spcBef>
                <a:spcPts val="300"/>
              </a:spcBef>
              <a:spcAft>
                <a:spcPts val="300"/>
              </a:spcAft>
              <a:buFont typeface="Arial" pitchFamily="34" charset="0"/>
              <a:buChar char="•"/>
            </a:pPr>
            <a:r>
              <a:rPr lang="it-IT" sz="1300" b="1" dirty="0" smtClean="0">
                <a:latin typeface="+mn-lt"/>
              </a:rPr>
              <a:t>Beneficiari</a:t>
            </a:r>
            <a:r>
              <a:rPr lang="it-IT" sz="1300" b="1" dirty="0">
                <a:latin typeface="+mn-lt"/>
              </a:rPr>
              <a:t>:</a:t>
            </a:r>
            <a:r>
              <a:rPr lang="it-IT" sz="1300" dirty="0">
                <a:latin typeface="+mn-lt"/>
              </a:rPr>
              <a:t> </a:t>
            </a:r>
            <a:r>
              <a:rPr lang="it-IT" sz="1300" b="1" dirty="0" smtClean="0">
                <a:latin typeface="+mn-lt"/>
              </a:rPr>
              <a:t>PMI lombarde costituite da almeno 24 mesi</a:t>
            </a:r>
          </a:p>
          <a:p>
            <a:pPr marL="285750" indent="-285750">
              <a:spcBef>
                <a:spcPts val="300"/>
              </a:spcBef>
              <a:spcAft>
                <a:spcPts val="300"/>
              </a:spcAft>
              <a:buFont typeface="Arial" pitchFamily="34" charset="0"/>
              <a:buChar char="•"/>
            </a:pPr>
            <a:r>
              <a:rPr lang="it-IT" sz="1300" b="1" dirty="0" smtClean="0">
                <a:latin typeface="+mn-lt"/>
              </a:rPr>
              <a:t>Tipologia: co-finanziamento </a:t>
            </a:r>
            <a:r>
              <a:rPr lang="it-IT" sz="1300" dirty="0">
                <a:latin typeface="+mn-lt"/>
              </a:rPr>
              <a:t>(</a:t>
            </a:r>
            <a:r>
              <a:rPr lang="it-IT" sz="1300" dirty="0" err="1" smtClean="0">
                <a:latin typeface="+mn-lt"/>
              </a:rPr>
              <a:t>Finlombarda</a:t>
            </a:r>
            <a:r>
              <a:rPr lang="it-IT" sz="1300" dirty="0" smtClean="0">
                <a:latin typeface="+mn-lt"/>
              </a:rPr>
              <a:t> </a:t>
            </a:r>
            <a:r>
              <a:rPr lang="it-IT" sz="1300" dirty="0">
                <a:latin typeface="+mn-lt"/>
              </a:rPr>
              <a:t>e </a:t>
            </a:r>
            <a:r>
              <a:rPr lang="it-IT" sz="1300" dirty="0" smtClean="0">
                <a:latin typeface="+mn-lt"/>
              </a:rPr>
              <a:t>banche convenzionate) + </a:t>
            </a:r>
            <a:r>
              <a:rPr lang="it-IT" sz="1300" b="1" dirty="0" smtClean="0">
                <a:latin typeface="+mn-lt"/>
              </a:rPr>
              <a:t>garanzia gratuita </a:t>
            </a:r>
            <a:r>
              <a:rPr lang="it-IT" sz="1300" dirty="0" smtClean="0">
                <a:latin typeface="+mn-lt"/>
              </a:rPr>
              <a:t>+ </a:t>
            </a:r>
            <a:r>
              <a:rPr lang="it-IT" sz="1300" b="1" dirty="0" smtClean="0">
                <a:latin typeface="+mn-lt"/>
              </a:rPr>
              <a:t>contributo</a:t>
            </a:r>
            <a:r>
              <a:rPr lang="it-IT" sz="1300" dirty="0" smtClean="0">
                <a:latin typeface="+mn-lt"/>
              </a:rPr>
              <a:t> conto </a:t>
            </a:r>
            <a:r>
              <a:rPr lang="it-IT" sz="1300" dirty="0">
                <a:latin typeface="+mn-lt"/>
              </a:rPr>
              <a:t>capitale </a:t>
            </a:r>
            <a:r>
              <a:rPr lang="it-IT" sz="1300" dirty="0" smtClean="0">
                <a:latin typeface="+mn-lt"/>
              </a:rPr>
              <a:t>per l’acquisto di macchinari</a:t>
            </a:r>
            <a:r>
              <a:rPr lang="it-IT" sz="1300" dirty="0">
                <a:latin typeface="+mn-lt"/>
              </a:rPr>
              <a:t>, impianti </a:t>
            </a:r>
            <a:r>
              <a:rPr lang="it-IT" sz="1300" dirty="0" smtClean="0">
                <a:latin typeface="+mn-lt"/>
              </a:rPr>
              <a:t>e attrezzature per il conseguimento delle finalità produttive, sistemi gestionali integrati, marchi, brevetti e licenze di produzione.</a:t>
            </a:r>
            <a:endParaRPr lang="it-IT" sz="1300" dirty="0">
              <a:latin typeface="+mn-lt"/>
            </a:endParaRP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flipV="1">
            <a:off x="-1029182" y="3164715"/>
            <a:ext cx="2438232" cy="13020"/>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3"/>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5" name="Rettangolo 19"/>
          <p:cNvSpPr>
            <a:spLocks noChangeArrowheads="1"/>
          </p:cNvSpPr>
          <p:nvPr/>
        </p:nvSpPr>
        <p:spPr bwMode="auto">
          <a:xfrm>
            <a:off x="94305" y="4350793"/>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6" name="Textframe 11"/>
          <p:cNvSpPr>
            <a:spLocks noChangeArrowheads="1"/>
          </p:cNvSpPr>
          <p:nvPr/>
        </p:nvSpPr>
        <p:spPr bwMode="auto">
          <a:xfrm>
            <a:off x="219255" y="4390338"/>
            <a:ext cx="32509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  Tempistiche</a:t>
            </a:r>
            <a:endParaRPr lang="it-IT" altLang="de-DE" sz="1200" b="1" dirty="0">
              <a:solidFill>
                <a:srgbClr val="FFFFFF"/>
              </a:solidFill>
              <a:latin typeface="+mj-lt"/>
            </a:endParaRPr>
          </a:p>
        </p:txBody>
      </p:sp>
      <p:sp>
        <p:nvSpPr>
          <p:cNvPr id="21" name="AutoShape 79"/>
          <p:cNvSpPr>
            <a:spLocks noChangeArrowheads="1"/>
          </p:cNvSpPr>
          <p:nvPr>
            <p:custDataLst>
              <p:tags r:id="rId4"/>
            </p:custDataLst>
          </p:nvPr>
        </p:nvSpPr>
        <p:spPr bwMode="auto">
          <a:xfrm>
            <a:off x="4714465" y="4830704"/>
            <a:ext cx="3895725" cy="1051200"/>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2" name="Rectangle 3"/>
          <p:cNvSpPr txBox="1">
            <a:spLocks noChangeArrowheads="1"/>
          </p:cNvSpPr>
          <p:nvPr/>
        </p:nvSpPr>
        <p:spPr bwMode="auto">
          <a:xfrm>
            <a:off x="4785399" y="4994598"/>
            <a:ext cx="3818675" cy="1518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0" indent="0">
              <a:spcBef>
                <a:spcPts val="200"/>
              </a:spcBef>
              <a:spcAft>
                <a:spcPts val="200"/>
              </a:spcAft>
            </a:pPr>
            <a:r>
              <a:rPr lang="it-IT" sz="1200" b="1" dirty="0" smtClean="0">
                <a:latin typeface="+mj-lt"/>
              </a:rPr>
              <a:t>Previste agevolazioni per investimenti a favore del</a:t>
            </a:r>
            <a:r>
              <a:rPr lang="it-IT" sz="1200" b="1" dirty="0">
                <a:latin typeface="+mj-lt"/>
              </a:rPr>
              <a:t> </a:t>
            </a:r>
            <a:r>
              <a:rPr lang="it-IT" sz="1200" b="1" dirty="0" smtClean="0">
                <a:latin typeface="+mj-lt"/>
              </a:rPr>
              <a:t>rilancio di aree produttive, con ricadute interessanti per il territorio</a:t>
            </a:r>
          </a:p>
        </p:txBody>
      </p:sp>
      <p:sp>
        <p:nvSpPr>
          <p:cNvPr id="29" name="Rectangle 3"/>
          <p:cNvSpPr txBox="1">
            <a:spLocks noChangeArrowheads="1"/>
          </p:cNvSpPr>
          <p:nvPr/>
        </p:nvSpPr>
        <p:spPr bwMode="auto">
          <a:xfrm>
            <a:off x="183423" y="4778167"/>
            <a:ext cx="4837637" cy="58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dirty="0" smtClean="0">
                <a:latin typeface="+mn-lt"/>
              </a:rPr>
              <a:t>Primo </a:t>
            </a:r>
            <a:r>
              <a:rPr lang="it-IT" sz="1300" b="1" dirty="0" smtClean="0">
                <a:latin typeface="+mn-lt"/>
              </a:rPr>
              <a:t>semestre 2017</a:t>
            </a:r>
            <a:endParaRPr lang="it-IT" sz="1300" b="1" dirty="0">
              <a:latin typeface="+mn-lt"/>
            </a:endParaRPr>
          </a:p>
        </p:txBody>
      </p:sp>
      <p:sp>
        <p:nvSpPr>
          <p:cNvPr id="30" name="Ovale 29"/>
          <p:cNvSpPr/>
          <p:nvPr/>
        </p:nvSpPr>
        <p:spPr>
          <a:xfrm>
            <a:off x="6129869" y="2852936"/>
            <a:ext cx="2107708" cy="1749468"/>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1" name="CasellaDiTesto 30"/>
          <p:cNvSpPr txBox="1"/>
          <p:nvPr/>
        </p:nvSpPr>
        <p:spPr>
          <a:xfrm>
            <a:off x="6129869" y="3130688"/>
            <a:ext cx="2084897" cy="1508105"/>
          </a:xfrm>
          <a:prstGeom prst="rect">
            <a:avLst/>
          </a:prstGeom>
          <a:noFill/>
        </p:spPr>
        <p:txBody>
          <a:bodyPr wrap="square" rtlCol="0">
            <a:spAutoFit/>
          </a:bodyPr>
          <a:lstStyle/>
          <a:p>
            <a:pPr algn="ctr"/>
            <a:r>
              <a:rPr lang="it-IT" sz="1400" b="1" dirty="0" smtClean="0"/>
              <a:t>Dotazione iniziale:</a:t>
            </a:r>
          </a:p>
          <a:p>
            <a:pPr algn="ctr"/>
            <a:r>
              <a:rPr lang="it-IT" sz="1400" b="1" dirty="0" smtClean="0"/>
              <a:t>300 mln€ </a:t>
            </a:r>
            <a:r>
              <a:rPr lang="it-IT" sz="1400" b="1" dirty="0" err="1" smtClean="0"/>
              <a:t>ca</a:t>
            </a:r>
            <a:endParaRPr lang="it-IT" sz="1400" b="1" dirty="0" smtClean="0"/>
          </a:p>
          <a:p>
            <a:pPr algn="ctr"/>
            <a:r>
              <a:rPr lang="it-IT" sz="1200" b="1" i="1" dirty="0" smtClean="0"/>
              <a:t>(</a:t>
            </a:r>
            <a:r>
              <a:rPr lang="it-IT" sz="1200" b="1" i="1" dirty="0"/>
              <a:t>€ 220 </a:t>
            </a:r>
            <a:r>
              <a:rPr lang="it-IT" sz="1200" b="1" i="1" dirty="0" err="1"/>
              <a:t>mn</a:t>
            </a:r>
            <a:r>
              <a:rPr lang="it-IT" sz="1200" b="1" i="1" dirty="0"/>
              <a:t> di finanziamenti + 55 </a:t>
            </a:r>
            <a:r>
              <a:rPr lang="it-IT" sz="1200" b="1" i="1" dirty="0" err="1"/>
              <a:t>mn</a:t>
            </a:r>
            <a:r>
              <a:rPr lang="it-IT" sz="1200" b="1" i="1" dirty="0"/>
              <a:t> garanzia + 20mn  </a:t>
            </a:r>
            <a:r>
              <a:rPr lang="it-IT" sz="1200" b="1" i="1" dirty="0" smtClean="0"/>
              <a:t>contributo)</a:t>
            </a:r>
            <a:endParaRPr lang="it-IT" sz="1200" b="1" i="1" dirty="0"/>
          </a:p>
          <a:p>
            <a:pPr algn="ctr"/>
            <a:endParaRPr lang="it-IT" sz="1400" b="1" dirty="0" smtClean="0"/>
          </a:p>
          <a:p>
            <a:pPr algn="ctr"/>
            <a:endParaRPr lang="it-IT" sz="1400" dirty="0"/>
          </a:p>
        </p:txBody>
      </p:sp>
    </p:spTree>
    <p:extLst>
      <p:ext uri="{BB962C8B-B14F-4D97-AF65-F5344CB8AC3E}">
        <p14:creationId xmlns:p14="http://schemas.microsoft.com/office/powerpoint/2010/main" val="28982852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57275"/>
            <a:ext cx="9144000" cy="579437"/>
          </a:xfrm>
        </p:spPr>
        <p:txBody>
          <a:bodyPr>
            <a:normAutofit/>
          </a:bodyPr>
          <a:lstStyle/>
          <a:p>
            <a:r>
              <a:rPr lang="it-IT" sz="2400" dirty="0" smtClean="0">
                <a:solidFill>
                  <a:srgbClr val="09882A"/>
                </a:solidFill>
              </a:rPr>
              <a:t>TURISMO E ATTRATTIVITÀ</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5" name="Rectangle 3"/>
          <p:cNvSpPr txBox="1">
            <a:spLocks noChangeArrowheads="1"/>
          </p:cNvSpPr>
          <p:nvPr/>
        </p:nvSpPr>
        <p:spPr bwMode="auto">
          <a:xfrm>
            <a:off x="331273" y="3935965"/>
            <a:ext cx="4638562" cy="750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200" b="1" dirty="0" smtClean="0">
                <a:latin typeface="+mn-lt"/>
              </a:rPr>
              <a:t>Investimento </a:t>
            </a:r>
            <a:r>
              <a:rPr lang="it-IT" sz="1200" dirty="0" smtClean="0">
                <a:latin typeface="+mn-lt"/>
              </a:rPr>
              <a:t>minimo ammissibile:  </a:t>
            </a:r>
            <a:r>
              <a:rPr lang="it-IT" sz="1200" dirty="0">
                <a:latin typeface="+mn-lt"/>
              </a:rPr>
              <a:t>€ 20.000</a:t>
            </a:r>
          </a:p>
          <a:p>
            <a:pPr>
              <a:buFont typeface="Arial" panose="020B0604020202020204" pitchFamily="34" charset="0"/>
              <a:buChar char="•"/>
            </a:pPr>
            <a:r>
              <a:rPr lang="it-IT" sz="1200" b="1" dirty="0" smtClean="0">
                <a:latin typeface="+mn-lt"/>
              </a:rPr>
              <a:t>Tipologia e entità del contributo concedibile: </a:t>
            </a:r>
            <a:r>
              <a:rPr lang="it-IT" sz="1200" dirty="0">
                <a:latin typeface="+mn-lt"/>
              </a:rPr>
              <a:t>40% dell’investimento ammissibile fino ad un contributo massimo di € 50.000 </a:t>
            </a:r>
            <a:r>
              <a:rPr lang="it-IT" sz="1200" dirty="0" smtClean="0">
                <a:latin typeface="+mn-lt"/>
              </a:rPr>
              <a:t>(€ 200.000 per i soggetti ubicati area interna </a:t>
            </a:r>
            <a:r>
              <a:rPr lang="it-IT" sz="1200" dirty="0">
                <a:latin typeface="+mn-lt"/>
              </a:rPr>
              <a:t>V</a:t>
            </a:r>
            <a:r>
              <a:rPr lang="it-IT" sz="1200" dirty="0" smtClean="0">
                <a:latin typeface="+mn-lt"/>
              </a:rPr>
              <a:t>al Chiavenna)</a:t>
            </a:r>
            <a:endParaRPr lang="it-IT" sz="1200" dirty="0">
              <a:latin typeface="+mn-lt"/>
            </a:endParaRPr>
          </a:p>
          <a:p>
            <a:pPr marL="171450" indent="-171450">
              <a:spcBef>
                <a:spcPts val="300"/>
              </a:spcBef>
              <a:spcAft>
                <a:spcPts val="300"/>
              </a:spcAft>
              <a:buFont typeface="Arial" panose="020B0604020202020204" pitchFamily="34" charset="0"/>
              <a:buChar char="•"/>
            </a:pPr>
            <a:endParaRPr lang="it-IT" sz="1200" b="1" dirty="0">
              <a:latin typeface="+mn-lt"/>
            </a:endParaRPr>
          </a:p>
        </p:txBody>
      </p:sp>
      <p:sp>
        <p:nvSpPr>
          <p:cNvPr id="77" name="Rettangolo 24"/>
          <p:cNvSpPr>
            <a:spLocks noChangeArrowheads="1"/>
          </p:cNvSpPr>
          <p:nvPr/>
        </p:nvSpPr>
        <p:spPr bwMode="auto">
          <a:xfrm>
            <a:off x="76420" y="1076878"/>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1418573" y="4367509"/>
            <a:ext cx="3204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3"/>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2" name="Textframe 11"/>
          <p:cNvSpPr>
            <a:spLocks noChangeArrowheads="1"/>
          </p:cNvSpPr>
          <p:nvPr/>
        </p:nvSpPr>
        <p:spPr bwMode="auto">
          <a:xfrm>
            <a:off x="310427" y="5291778"/>
            <a:ext cx="403923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DOTAZIONE FINANZIARIA 35 MLN €</a:t>
            </a:r>
            <a:endParaRPr lang="it-IT" altLang="de-DE" sz="1200" b="1" dirty="0">
              <a:solidFill>
                <a:srgbClr val="FFFFFF"/>
              </a:solidFill>
              <a:latin typeface="+mj-lt"/>
            </a:endParaRPr>
          </a:p>
        </p:txBody>
      </p:sp>
      <p:sp>
        <p:nvSpPr>
          <p:cNvPr id="28" name="AutoShape 79"/>
          <p:cNvSpPr>
            <a:spLocks noChangeArrowheads="1"/>
          </p:cNvSpPr>
          <p:nvPr>
            <p:custDataLst>
              <p:tags r:id="rId4"/>
            </p:custDataLst>
          </p:nvPr>
        </p:nvSpPr>
        <p:spPr bwMode="auto">
          <a:xfrm>
            <a:off x="5076056" y="4005064"/>
            <a:ext cx="3895725" cy="2281822"/>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3" name="Rettangolo 19"/>
          <p:cNvSpPr>
            <a:spLocks noChangeArrowheads="1"/>
          </p:cNvSpPr>
          <p:nvPr/>
        </p:nvSpPr>
        <p:spPr bwMode="auto">
          <a:xfrm>
            <a:off x="255436" y="3534023"/>
            <a:ext cx="4249737" cy="276999"/>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defTabSz="330200" eaLnBrk="1" hangingPunct="1">
              <a:buClr>
                <a:srgbClr val="000000"/>
              </a:buClr>
              <a:buSzPct val="100000"/>
            </a:pPr>
            <a:r>
              <a:rPr lang="it-IT" altLang="it-IT" sz="1200" b="1" dirty="0">
                <a:solidFill>
                  <a:srgbClr val="FFFFFF"/>
                </a:solidFill>
                <a:latin typeface="+mj-lt"/>
              </a:rPr>
              <a:t>Quali condizioni?</a:t>
            </a:r>
          </a:p>
        </p:txBody>
      </p:sp>
      <p:sp>
        <p:nvSpPr>
          <p:cNvPr id="26" name="Rectangle 3"/>
          <p:cNvSpPr txBox="1">
            <a:spLocks noChangeArrowheads="1"/>
          </p:cNvSpPr>
          <p:nvPr/>
        </p:nvSpPr>
        <p:spPr bwMode="auto">
          <a:xfrm>
            <a:off x="307896" y="1377926"/>
            <a:ext cx="7867281" cy="2048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200" b="1" dirty="0" smtClean="0">
                <a:latin typeface="+mn-lt"/>
              </a:rPr>
              <a:t>Finalità: </a:t>
            </a:r>
            <a:r>
              <a:rPr lang="it-IT" sz="1200" dirty="0">
                <a:latin typeface="+mn-lt"/>
              </a:rPr>
              <a:t>Sostegno a progetti di progetti di riqualificazione delle strutture ricettive alberghiere, extra-alberghiere e dei pubblici esercizi</a:t>
            </a:r>
          </a:p>
          <a:p>
            <a:pPr marL="285750" indent="-285750">
              <a:spcBef>
                <a:spcPts val="300"/>
              </a:spcBef>
              <a:spcAft>
                <a:spcPts val="300"/>
              </a:spcAft>
              <a:buFont typeface="Arial" pitchFamily="34" charset="0"/>
              <a:buChar char="•"/>
            </a:pPr>
            <a:r>
              <a:rPr lang="it-IT" sz="1200" b="1" dirty="0" smtClean="0">
                <a:latin typeface="+mn-lt"/>
              </a:rPr>
              <a:t>Beneficiari:</a:t>
            </a:r>
            <a:r>
              <a:rPr lang="it-IT" sz="1200" dirty="0" smtClean="0">
                <a:latin typeface="+mn-lt"/>
              </a:rPr>
              <a:t> </a:t>
            </a:r>
            <a:r>
              <a:rPr lang="it-IT" sz="1200" dirty="0">
                <a:latin typeface="+mn-lt"/>
              </a:rPr>
              <a:t>PMI in forma singola quali strutture ricettive alberghiere, extra-alberghiere e pubblici esercizi:</a:t>
            </a:r>
          </a:p>
          <a:p>
            <a:pPr lvl="1">
              <a:buFont typeface="Arial" panose="020B0604020202020204" pitchFamily="34" charset="0"/>
              <a:buChar char="•"/>
            </a:pPr>
            <a:r>
              <a:rPr lang="it-IT" sz="1200" dirty="0">
                <a:latin typeface="+mn-lt"/>
              </a:rPr>
              <a:t>in forma imprenditoriale, ivi compresa la ditta individuale </a:t>
            </a:r>
          </a:p>
          <a:p>
            <a:pPr lvl="1">
              <a:buFont typeface="Arial" panose="020B0604020202020204" pitchFamily="34" charset="0"/>
              <a:buChar char="•"/>
            </a:pPr>
            <a:r>
              <a:rPr lang="it-IT" sz="1200" dirty="0">
                <a:latin typeface="+mn-lt"/>
              </a:rPr>
              <a:t>in forma non imprenditoriale limitatamente ai bed and breakfast che svolgono regolarmente attività economica </a:t>
            </a:r>
          </a:p>
          <a:p>
            <a:pPr lvl="1">
              <a:buFont typeface="Arial" panose="020B0604020202020204" pitchFamily="34" charset="0"/>
              <a:buChar char="•"/>
            </a:pPr>
            <a:r>
              <a:rPr lang="it-IT" sz="1200" dirty="0">
                <a:latin typeface="+mn-lt"/>
              </a:rPr>
              <a:t>aventi codice </a:t>
            </a:r>
            <a:r>
              <a:rPr lang="it-IT" sz="1200" dirty="0" err="1">
                <a:latin typeface="+mn-lt"/>
              </a:rPr>
              <a:t>ateco</a:t>
            </a:r>
            <a:r>
              <a:rPr lang="it-IT" sz="1200" dirty="0">
                <a:latin typeface="+mn-lt"/>
              </a:rPr>
              <a:t> primario o secondario di cui alle divisioni</a:t>
            </a:r>
          </a:p>
          <a:p>
            <a:pPr lvl="2">
              <a:buFont typeface="Wingdings" panose="05000000000000000000" pitchFamily="2" charset="2"/>
              <a:buChar char="q"/>
            </a:pPr>
            <a:r>
              <a:rPr lang="it-IT" sz="1200" dirty="0">
                <a:latin typeface="+mn-lt"/>
              </a:rPr>
              <a:t>55 Alloggio e tutti i </a:t>
            </a:r>
            <a:r>
              <a:rPr lang="it-IT" sz="1200" dirty="0" err="1">
                <a:latin typeface="+mn-lt"/>
              </a:rPr>
              <a:t>sottodigit</a:t>
            </a:r>
            <a:r>
              <a:rPr lang="it-IT" sz="1200" dirty="0">
                <a:latin typeface="+mn-lt"/>
              </a:rPr>
              <a:t> ad esclusione delle attività di alloggio connesse alle aziende agricole </a:t>
            </a:r>
          </a:p>
          <a:p>
            <a:pPr lvl="2">
              <a:buFont typeface="Wingdings" panose="05000000000000000000" pitchFamily="2" charset="2"/>
              <a:buChar char="q"/>
            </a:pPr>
            <a:r>
              <a:rPr lang="it-IT" sz="1200" dirty="0">
                <a:latin typeface="+mn-lt"/>
              </a:rPr>
              <a:t>56 Attività dei servizi di ristorazione ad esclusione del 56.2 e dei suoi </a:t>
            </a:r>
            <a:r>
              <a:rPr lang="it-IT" sz="1200" dirty="0" err="1" smtClean="0">
                <a:latin typeface="+mn-lt"/>
              </a:rPr>
              <a:t>sottodigit</a:t>
            </a:r>
            <a:endParaRPr lang="it-IT" sz="1200" dirty="0" smtClean="0">
              <a:latin typeface="+mn-lt"/>
            </a:endParaRPr>
          </a:p>
          <a:p>
            <a:pPr marL="914400" lvl="2" indent="0"/>
            <a:endParaRPr lang="it-IT" sz="800" dirty="0">
              <a:latin typeface="+mn-lt"/>
            </a:endParaRPr>
          </a:p>
          <a:p>
            <a:pPr marL="171450" indent="-171450">
              <a:spcBef>
                <a:spcPts val="300"/>
              </a:spcBef>
              <a:spcAft>
                <a:spcPts val="300"/>
              </a:spcAft>
              <a:buFont typeface="Arial" panose="020B0604020202020204" pitchFamily="34" charset="0"/>
              <a:buChar char="•"/>
            </a:pPr>
            <a:r>
              <a:rPr lang="it-IT" sz="1200" b="1" dirty="0">
                <a:latin typeface="+mn-lt"/>
              </a:rPr>
              <a:t>Tipologia</a:t>
            </a:r>
            <a:r>
              <a:rPr lang="it-IT" sz="1200" b="1" dirty="0" smtClean="0">
                <a:latin typeface="+mn-lt"/>
              </a:rPr>
              <a:t> contributo:  </a:t>
            </a:r>
            <a:r>
              <a:rPr lang="it-IT" sz="1200" dirty="0">
                <a:latin typeface="+mn-lt"/>
              </a:rPr>
              <a:t>fondo </a:t>
            </a:r>
            <a:r>
              <a:rPr lang="it-IT" sz="1200" dirty="0" smtClean="0">
                <a:latin typeface="+mn-lt"/>
              </a:rPr>
              <a:t>perduto</a:t>
            </a:r>
            <a:endParaRPr lang="it-IT" sz="1200" b="1" dirty="0">
              <a:latin typeface="+mn-lt"/>
            </a:endParaRPr>
          </a:p>
          <a:p>
            <a:pPr marL="0" indent="0">
              <a:spcBef>
                <a:spcPts val="300"/>
              </a:spcBef>
              <a:spcAft>
                <a:spcPts val="300"/>
              </a:spcAft>
            </a:pPr>
            <a:endParaRPr lang="it-IT" sz="1200" b="1" dirty="0">
              <a:solidFill>
                <a:srgbClr val="FFFFFF"/>
              </a:solidFill>
              <a:latin typeface="+mj-lt"/>
            </a:endParaRPr>
          </a:p>
        </p:txBody>
      </p:sp>
      <p:sp>
        <p:nvSpPr>
          <p:cNvPr id="30" name="Rettangolo 19"/>
          <p:cNvSpPr>
            <a:spLocks noChangeArrowheads="1"/>
          </p:cNvSpPr>
          <p:nvPr/>
        </p:nvSpPr>
        <p:spPr bwMode="auto">
          <a:xfrm>
            <a:off x="266931" y="5166835"/>
            <a:ext cx="4349661" cy="276999"/>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defTabSz="330200" eaLnBrk="1" hangingPunct="1">
              <a:buClr>
                <a:srgbClr val="000000"/>
              </a:buClr>
              <a:buSzPct val="100000"/>
            </a:pPr>
            <a:r>
              <a:rPr lang="it-IT" altLang="it-IT" sz="1200" b="1" dirty="0" smtClean="0">
                <a:solidFill>
                  <a:srgbClr val="FFFFFF"/>
                </a:solidFill>
                <a:latin typeface="+mj-lt"/>
              </a:rPr>
              <a:t>Tempistiche</a:t>
            </a:r>
            <a:endParaRPr lang="it-IT" altLang="it-IT" sz="1200" b="1" dirty="0">
              <a:solidFill>
                <a:srgbClr val="FFFFFF"/>
              </a:solidFill>
              <a:latin typeface="+mj-lt"/>
            </a:endParaRPr>
          </a:p>
        </p:txBody>
      </p:sp>
      <p:sp>
        <p:nvSpPr>
          <p:cNvPr id="31" name="Rectangle 3"/>
          <p:cNvSpPr txBox="1">
            <a:spLocks noChangeArrowheads="1"/>
          </p:cNvSpPr>
          <p:nvPr/>
        </p:nvSpPr>
        <p:spPr bwMode="auto">
          <a:xfrm>
            <a:off x="5148064" y="3877703"/>
            <a:ext cx="392430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ts val="200"/>
              </a:spcBef>
              <a:spcAft>
                <a:spcPts val="200"/>
              </a:spcAft>
              <a:buFont typeface="Arial" pitchFamily="34" charset="0"/>
              <a:buChar char="•"/>
            </a:pPr>
            <a:endParaRPr lang="it-IT" sz="1200" dirty="0" smtClean="0">
              <a:latin typeface="+mj-lt"/>
            </a:endParaRPr>
          </a:p>
          <a:p>
            <a:pPr>
              <a:spcBef>
                <a:spcPts val="200"/>
              </a:spcBef>
              <a:spcAft>
                <a:spcPts val="200"/>
              </a:spcAft>
              <a:buFont typeface="Arial" pitchFamily="34" charset="0"/>
              <a:buChar char="•"/>
            </a:pPr>
            <a:r>
              <a:rPr lang="it-IT" sz="1200" dirty="0" smtClean="0">
                <a:latin typeface="+mj-lt"/>
              </a:rPr>
              <a:t>Misura a valere sul </a:t>
            </a:r>
            <a:r>
              <a:rPr lang="it-IT" sz="1200" b="1" dirty="0" smtClean="0">
                <a:latin typeface="+mj-lt"/>
              </a:rPr>
              <a:t>POR FESR 2014-2020 Asse 3</a:t>
            </a:r>
          </a:p>
          <a:p>
            <a:pPr>
              <a:buFont typeface="Arial" panose="020B0604020202020204" pitchFamily="34" charset="0"/>
              <a:buChar char="•"/>
            </a:pPr>
            <a:r>
              <a:rPr lang="it-IT" sz="1200" dirty="0" smtClean="0">
                <a:latin typeface="+mj-lt"/>
              </a:rPr>
              <a:t>I </a:t>
            </a:r>
            <a:r>
              <a:rPr lang="it-IT" sz="1200" dirty="0">
                <a:latin typeface="+mj-lt"/>
              </a:rPr>
              <a:t>progetti di riqualificazione devono riguardare i </a:t>
            </a:r>
            <a:r>
              <a:rPr lang="it-IT" sz="1200" b="1" dirty="0" err="1" smtClean="0">
                <a:latin typeface="+mj-lt"/>
              </a:rPr>
              <a:t>macrotemi</a:t>
            </a:r>
            <a:r>
              <a:rPr lang="it-IT" sz="1200" b="1" dirty="0" smtClean="0">
                <a:latin typeface="+mj-lt"/>
              </a:rPr>
              <a:t> </a:t>
            </a:r>
            <a:r>
              <a:rPr lang="it-IT" sz="1200" b="1" dirty="0">
                <a:latin typeface="+mj-lt"/>
              </a:rPr>
              <a:t>del posizionamento </a:t>
            </a:r>
            <a:r>
              <a:rPr lang="it-IT" sz="1200" b="1" dirty="0" smtClean="0">
                <a:latin typeface="+mj-lt"/>
              </a:rPr>
              <a:t>turistico strategico regionale:</a:t>
            </a:r>
          </a:p>
          <a:p>
            <a:pPr marL="793750" lvl="1" indent="-228600">
              <a:buFont typeface="Wingdings" panose="05000000000000000000" pitchFamily="2" charset="2"/>
              <a:buChar char="q"/>
            </a:pPr>
            <a:r>
              <a:rPr lang="it-IT" sz="1200" dirty="0" smtClean="0">
                <a:latin typeface="+mj-lt"/>
              </a:rPr>
              <a:t>Enogastronomia &amp; </a:t>
            </a:r>
            <a:r>
              <a:rPr lang="it-IT" sz="1200" dirty="0" err="1" smtClean="0">
                <a:latin typeface="+mj-lt"/>
              </a:rPr>
              <a:t>food</a:t>
            </a:r>
            <a:r>
              <a:rPr lang="it-IT" sz="1200" dirty="0" smtClean="0">
                <a:latin typeface="+mj-lt"/>
              </a:rPr>
              <a:t> </a:t>
            </a:r>
            <a:r>
              <a:rPr lang="it-IT" sz="1200" dirty="0" err="1" smtClean="0">
                <a:latin typeface="+mj-lt"/>
              </a:rPr>
              <a:t>experience</a:t>
            </a:r>
            <a:endParaRPr lang="it-IT" sz="1200" dirty="0" smtClean="0">
              <a:latin typeface="+mj-lt"/>
            </a:endParaRPr>
          </a:p>
          <a:p>
            <a:pPr marL="793750" lvl="1" indent="-228600">
              <a:buFont typeface="Wingdings" panose="05000000000000000000" pitchFamily="2" charset="2"/>
              <a:buChar char="q"/>
            </a:pPr>
            <a:r>
              <a:rPr lang="it-IT" sz="1200" dirty="0" smtClean="0">
                <a:latin typeface="+mj-lt"/>
              </a:rPr>
              <a:t>Natura </a:t>
            </a:r>
            <a:r>
              <a:rPr lang="it-IT" sz="1200" dirty="0">
                <a:latin typeface="+mj-lt"/>
              </a:rPr>
              <a:t>&amp; green </a:t>
            </a:r>
          </a:p>
          <a:p>
            <a:pPr marL="793750" lvl="1" indent="-228600">
              <a:buFont typeface="Wingdings" panose="05000000000000000000" pitchFamily="2" charset="2"/>
              <a:buChar char="q"/>
            </a:pPr>
            <a:r>
              <a:rPr lang="it-IT" sz="1200" dirty="0">
                <a:latin typeface="+mj-lt"/>
              </a:rPr>
              <a:t>Sport &amp; turismo attivo </a:t>
            </a:r>
          </a:p>
          <a:p>
            <a:pPr marL="793750" lvl="1" indent="-228600">
              <a:buFont typeface="Wingdings" panose="05000000000000000000" pitchFamily="2" charset="2"/>
              <a:buChar char="q"/>
            </a:pPr>
            <a:r>
              <a:rPr lang="it-IT" sz="1200" dirty="0">
                <a:latin typeface="+mj-lt"/>
              </a:rPr>
              <a:t>Terme &amp; benessere</a:t>
            </a:r>
          </a:p>
          <a:p>
            <a:pPr marL="793750" lvl="1" indent="-228600">
              <a:buFont typeface="Wingdings" panose="05000000000000000000" pitchFamily="2" charset="2"/>
              <a:buChar char="q"/>
            </a:pPr>
            <a:r>
              <a:rPr lang="it-IT" sz="1200" dirty="0">
                <a:latin typeface="+mj-lt"/>
              </a:rPr>
              <a:t>Fashion e design </a:t>
            </a:r>
          </a:p>
          <a:p>
            <a:pPr marL="793750" lvl="1" indent="-228600">
              <a:buFont typeface="Wingdings" panose="05000000000000000000" pitchFamily="2" charset="2"/>
              <a:buChar char="q"/>
            </a:pPr>
            <a:r>
              <a:rPr lang="it-IT" sz="1200" dirty="0">
                <a:latin typeface="+mj-lt"/>
              </a:rPr>
              <a:t>Business congressi &amp; </a:t>
            </a:r>
            <a:r>
              <a:rPr lang="it-IT" sz="1200" dirty="0" smtClean="0">
                <a:latin typeface="+mj-lt"/>
              </a:rPr>
              <a:t>incentive</a:t>
            </a:r>
            <a:r>
              <a:rPr lang="it-IT" sz="1200" dirty="0"/>
              <a:t> </a:t>
            </a:r>
          </a:p>
          <a:p>
            <a:pPr lvl="0">
              <a:spcBef>
                <a:spcPts val="200"/>
              </a:spcBef>
              <a:spcAft>
                <a:spcPts val="200"/>
              </a:spcAft>
              <a:buFont typeface="Arial" pitchFamily="34" charset="0"/>
              <a:buChar char="•"/>
            </a:pPr>
            <a:endParaRPr lang="it-IT" sz="1200" dirty="0" smtClean="0">
              <a:latin typeface="+mj-lt"/>
            </a:endParaRPr>
          </a:p>
        </p:txBody>
      </p:sp>
      <p:sp>
        <p:nvSpPr>
          <p:cNvPr id="19" name="Ovale 18"/>
          <p:cNvSpPr/>
          <p:nvPr/>
        </p:nvSpPr>
        <p:spPr>
          <a:xfrm>
            <a:off x="7558875" y="2469524"/>
            <a:ext cx="1513489" cy="1341499"/>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0" name="CasellaDiTesto 19"/>
          <p:cNvSpPr txBox="1"/>
          <p:nvPr/>
        </p:nvSpPr>
        <p:spPr>
          <a:xfrm>
            <a:off x="7110214" y="2881538"/>
            <a:ext cx="2311981" cy="954107"/>
          </a:xfrm>
          <a:prstGeom prst="rect">
            <a:avLst/>
          </a:prstGeom>
          <a:noFill/>
        </p:spPr>
        <p:txBody>
          <a:bodyPr wrap="square" rtlCol="0">
            <a:spAutoFit/>
          </a:bodyPr>
          <a:lstStyle/>
          <a:p>
            <a:pPr algn="ctr"/>
            <a:r>
              <a:rPr lang="it-IT" sz="1400" dirty="0" smtClean="0"/>
              <a:t>Dotazione iniziale:</a:t>
            </a:r>
          </a:p>
          <a:p>
            <a:pPr algn="ctr"/>
            <a:r>
              <a:rPr lang="it-IT" sz="1400" b="1" dirty="0" smtClean="0"/>
              <a:t>35 mln€</a:t>
            </a:r>
          </a:p>
          <a:p>
            <a:pPr algn="ctr"/>
            <a:endParaRPr lang="it-IT" sz="1400" b="1" dirty="0" smtClean="0"/>
          </a:p>
          <a:p>
            <a:pPr algn="ctr"/>
            <a:endParaRPr lang="it-IT" sz="1400" dirty="0"/>
          </a:p>
        </p:txBody>
      </p:sp>
      <p:sp>
        <p:nvSpPr>
          <p:cNvPr id="24" name="Rectangle 3"/>
          <p:cNvSpPr txBox="1">
            <a:spLocks noChangeArrowheads="1"/>
          </p:cNvSpPr>
          <p:nvPr/>
        </p:nvSpPr>
        <p:spPr bwMode="auto">
          <a:xfrm>
            <a:off x="226282" y="5443834"/>
            <a:ext cx="7867281" cy="2048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200" b="1" dirty="0" smtClean="0">
                <a:latin typeface="+mn-lt"/>
              </a:rPr>
              <a:t>Apertura prevista per aprile 2017</a:t>
            </a:r>
          </a:p>
        </p:txBody>
      </p:sp>
    </p:spTree>
    <p:extLst>
      <p:ext uri="{BB962C8B-B14F-4D97-AF65-F5344CB8AC3E}">
        <p14:creationId xmlns:p14="http://schemas.microsoft.com/office/powerpoint/2010/main" val="22893909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57275"/>
            <a:ext cx="9144000" cy="579437"/>
          </a:xfrm>
        </p:spPr>
        <p:txBody>
          <a:bodyPr>
            <a:normAutofit/>
          </a:bodyPr>
          <a:lstStyle/>
          <a:p>
            <a:r>
              <a:rPr lang="it-IT" sz="2400" dirty="0" smtClean="0">
                <a:solidFill>
                  <a:srgbClr val="09882A"/>
                </a:solidFill>
              </a:rPr>
              <a:t>Sostegno alla creazione di impresa</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0" y="3581730"/>
            <a:ext cx="2483768" cy="288000"/>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5" name="Rectangle 3"/>
          <p:cNvSpPr txBox="1">
            <a:spLocks noChangeArrowheads="1"/>
          </p:cNvSpPr>
          <p:nvPr/>
        </p:nvSpPr>
        <p:spPr bwMode="auto">
          <a:xfrm>
            <a:off x="244313" y="3881075"/>
            <a:ext cx="8622377" cy="750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a:latin typeface="+mn-lt"/>
              </a:rPr>
              <a:t>C</a:t>
            </a:r>
            <a:r>
              <a:rPr lang="it-IT" sz="1300" b="1" dirty="0" smtClean="0">
                <a:latin typeface="+mn-lt"/>
              </a:rPr>
              <a:t>ontributo concedibile</a:t>
            </a:r>
            <a:r>
              <a:rPr lang="it-IT" sz="1300" dirty="0" smtClean="0">
                <a:latin typeface="+mn-lt"/>
              </a:rPr>
              <a:t> : da definire</a:t>
            </a:r>
          </a:p>
        </p:txBody>
      </p:sp>
      <p:sp>
        <p:nvSpPr>
          <p:cNvPr id="77" name="Rettangolo 24"/>
          <p:cNvSpPr>
            <a:spLocks noChangeArrowheads="1"/>
          </p:cNvSpPr>
          <p:nvPr/>
        </p:nvSpPr>
        <p:spPr bwMode="auto">
          <a:xfrm>
            <a:off x="0" y="1098545"/>
            <a:ext cx="9144000" cy="287337"/>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278929" y="1422362"/>
            <a:ext cx="6309295" cy="137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lgn="just">
              <a:spcBef>
                <a:spcPts val="300"/>
              </a:spcBef>
              <a:spcAft>
                <a:spcPts val="300"/>
              </a:spcAft>
              <a:buFont typeface="Arial" pitchFamily="34" charset="0"/>
              <a:buChar char="•"/>
            </a:pPr>
            <a:r>
              <a:rPr lang="it-IT" sz="1300" b="1" dirty="0" smtClean="0">
                <a:latin typeface="+mn-lt"/>
              </a:rPr>
              <a:t>Finalità: </a:t>
            </a:r>
            <a:r>
              <a:rPr lang="it-IT" sz="1300" dirty="0" smtClean="0">
                <a:latin typeface="+mn-lt"/>
              </a:rPr>
              <a:t>valorizzazione delle start up ad alto potenziale di crescita e delle  industrie emergenti </a:t>
            </a:r>
          </a:p>
          <a:p>
            <a:pPr marL="285750" indent="-285750" algn="just">
              <a:spcBef>
                <a:spcPts val="300"/>
              </a:spcBef>
              <a:spcAft>
                <a:spcPts val="300"/>
              </a:spcAft>
              <a:buFont typeface="Arial" pitchFamily="34" charset="0"/>
              <a:buChar char="•"/>
            </a:pPr>
            <a:r>
              <a:rPr lang="it-IT" sz="1300" b="1" dirty="0" smtClean="0">
                <a:latin typeface="+mn-lt"/>
              </a:rPr>
              <a:t>Beneficiari: </a:t>
            </a:r>
            <a:r>
              <a:rPr lang="it-IT" sz="1300" dirty="0" smtClean="0">
                <a:latin typeface="+mn-lt"/>
              </a:rPr>
              <a:t>nuove </a:t>
            </a:r>
            <a:r>
              <a:rPr lang="it-IT" sz="1300" dirty="0">
                <a:latin typeface="+mn-lt"/>
              </a:rPr>
              <a:t>imprese che operino in base a programmi di sviluppo fondati su applicazioni e soluzioni innovative sia di prodotto/servizio sia di </a:t>
            </a:r>
            <a:r>
              <a:rPr lang="it-IT" sz="1300" dirty="0" smtClean="0">
                <a:latin typeface="+mn-lt"/>
              </a:rPr>
              <a:t>processo</a:t>
            </a:r>
          </a:p>
          <a:p>
            <a:pPr marL="285750" indent="-285750" algn="just">
              <a:spcBef>
                <a:spcPts val="300"/>
              </a:spcBef>
              <a:spcAft>
                <a:spcPts val="300"/>
              </a:spcAft>
              <a:buFont typeface="Arial" pitchFamily="34" charset="0"/>
              <a:buChar char="•"/>
            </a:pPr>
            <a:r>
              <a:rPr lang="it-IT" sz="1300" b="1" dirty="0" smtClean="0">
                <a:latin typeface="+mn-lt"/>
              </a:rPr>
              <a:t>Tipologia contributo: </a:t>
            </a:r>
            <a:r>
              <a:rPr lang="it-IT" sz="1300" dirty="0" smtClean="0">
                <a:latin typeface="+mn-lt"/>
              </a:rPr>
              <a:t>mix di </a:t>
            </a:r>
            <a:r>
              <a:rPr lang="it-IT" sz="1300" b="1" dirty="0">
                <a:latin typeface="+mn-lt"/>
              </a:rPr>
              <a:t>fondo perduto </a:t>
            </a:r>
            <a:r>
              <a:rPr lang="it-IT" sz="1300" dirty="0">
                <a:latin typeface="+mn-lt"/>
              </a:rPr>
              <a:t>per l’acquisizione di servizi per l’innovazione tecnologica, strategica e commerciale, per la promozione, comunicazione, gestione e amministrazione </a:t>
            </a:r>
            <a:r>
              <a:rPr lang="it-IT" sz="1300" b="1" dirty="0" smtClean="0">
                <a:latin typeface="+mn-lt"/>
              </a:rPr>
              <a:t> e strumento </a:t>
            </a:r>
            <a:r>
              <a:rPr lang="it-IT" sz="1300" b="1" dirty="0">
                <a:latin typeface="+mn-lt"/>
              </a:rPr>
              <a:t>finanziario </a:t>
            </a:r>
            <a:r>
              <a:rPr lang="it-IT" sz="1300" dirty="0" smtClean="0">
                <a:latin typeface="+mn-lt"/>
              </a:rPr>
              <a:t>per</a:t>
            </a:r>
            <a:r>
              <a:rPr lang="it-IT" sz="1300" b="1" dirty="0" smtClean="0">
                <a:latin typeface="+mn-lt"/>
              </a:rPr>
              <a:t> </a:t>
            </a:r>
            <a:r>
              <a:rPr lang="it-IT" sz="1300" dirty="0" smtClean="0">
                <a:latin typeface="+mn-lt"/>
              </a:rPr>
              <a:t>potenziare </a:t>
            </a:r>
            <a:r>
              <a:rPr lang="it-IT" sz="1300" dirty="0">
                <a:latin typeface="+mn-lt"/>
              </a:rPr>
              <a:t>il ricorso al mercato dei capitali </a:t>
            </a:r>
            <a:r>
              <a:rPr lang="it-IT" sz="1300" dirty="0" smtClean="0">
                <a:latin typeface="+mn-lt"/>
              </a:rPr>
              <a:t>di rischio attraverso </a:t>
            </a:r>
            <a:r>
              <a:rPr lang="it-IT" sz="1300" dirty="0">
                <a:latin typeface="+mn-lt"/>
              </a:rPr>
              <a:t>il coinvolgimento di </a:t>
            </a:r>
            <a:r>
              <a:rPr lang="it-IT" sz="1300" dirty="0" smtClean="0">
                <a:latin typeface="+mn-lt"/>
              </a:rPr>
              <a:t>operatori specializzati</a:t>
            </a:r>
          </a:p>
        </p:txBody>
      </p:sp>
      <p:sp>
        <p:nvSpPr>
          <p:cNvPr id="80" name="Line 6"/>
          <p:cNvSpPr>
            <a:spLocks noChangeShapeType="1"/>
          </p:cNvSpPr>
          <p:nvPr>
            <p:custDataLst>
              <p:tags r:id="rId1"/>
            </p:custDataLst>
          </p:nvPr>
        </p:nvSpPr>
        <p:spPr bwMode="auto">
          <a:xfrm rot="5400000" flipV="1">
            <a:off x="-2624888" y="3645025"/>
            <a:ext cx="5616625" cy="2"/>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2"/>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1" name="Line 6"/>
          <p:cNvSpPr>
            <a:spLocks noChangeShapeType="1"/>
          </p:cNvSpPr>
          <p:nvPr>
            <p:custDataLst>
              <p:tags r:id="rId3"/>
            </p:custDataLst>
          </p:nvPr>
        </p:nvSpPr>
        <p:spPr bwMode="auto">
          <a:xfrm rot="5400000">
            <a:off x="39756" y="2904083"/>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4" name="Textframe 11"/>
          <p:cNvSpPr>
            <a:spLocks noChangeArrowheads="1"/>
          </p:cNvSpPr>
          <p:nvPr/>
        </p:nvSpPr>
        <p:spPr bwMode="auto">
          <a:xfrm>
            <a:off x="290631" y="3623359"/>
            <a:ext cx="21708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27" name="Textframe 11"/>
          <p:cNvSpPr>
            <a:spLocks noChangeArrowheads="1"/>
          </p:cNvSpPr>
          <p:nvPr/>
        </p:nvSpPr>
        <p:spPr bwMode="auto">
          <a:xfrm>
            <a:off x="278929" y="4754573"/>
            <a:ext cx="387302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Bando previsto  secondo semestre 2017</a:t>
            </a:r>
            <a:endParaRPr lang="it-IT" altLang="de-DE" sz="1200" b="1" dirty="0">
              <a:solidFill>
                <a:srgbClr val="FFFFFF"/>
              </a:solidFill>
              <a:latin typeface="+mj-lt"/>
            </a:endParaRPr>
          </a:p>
        </p:txBody>
      </p:sp>
      <p:sp>
        <p:nvSpPr>
          <p:cNvPr id="28" name="AutoShape 79"/>
          <p:cNvSpPr>
            <a:spLocks noChangeArrowheads="1"/>
          </p:cNvSpPr>
          <p:nvPr>
            <p:custDataLst>
              <p:tags r:id="rId4"/>
            </p:custDataLst>
          </p:nvPr>
        </p:nvSpPr>
        <p:spPr bwMode="auto">
          <a:xfrm>
            <a:off x="5621117" y="4786545"/>
            <a:ext cx="3245573" cy="1234743"/>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Rectangle 3"/>
          <p:cNvSpPr txBox="1">
            <a:spLocks noChangeArrowheads="1"/>
          </p:cNvSpPr>
          <p:nvPr/>
        </p:nvSpPr>
        <p:spPr bwMode="auto">
          <a:xfrm>
            <a:off x="5809515" y="4939239"/>
            <a:ext cx="3103637" cy="98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0" indent="0">
              <a:spcBef>
                <a:spcPts val="200"/>
              </a:spcBef>
              <a:spcAft>
                <a:spcPts val="200"/>
              </a:spcAft>
            </a:pPr>
            <a:r>
              <a:rPr lang="it-IT" sz="1200" b="1" dirty="0" smtClean="0">
                <a:latin typeface="+mj-lt"/>
              </a:rPr>
              <a:t>Iniziativa realizzata in attuazione del Programma strategico a favore della nuova impresa in attuazione della </a:t>
            </a:r>
            <a:r>
              <a:rPr lang="it-IT" sz="1200" b="1" kern="0" dirty="0" smtClean="0">
                <a:latin typeface="Calibri" panose="020F0502020204030204" pitchFamily="34" charset="0"/>
                <a:ea typeface="ＭＳ Ｐゴシック" pitchFamily="24" charset="-128"/>
              </a:rPr>
              <a:t>DGR n.4747 </a:t>
            </a:r>
            <a:r>
              <a:rPr lang="it-IT" sz="1200" b="1" kern="0" dirty="0">
                <a:latin typeface="Calibri" panose="020F0502020204030204" pitchFamily="34" charset="0"/>
                <a:ea typeface="ＭＳ Ｐゴシック" pitchFamily="24" charset="-128"/>
              </a:rPr>
              <a:t>del 22/1/2016</a:t>
            </a:r>
            <a:endParaRPr lang="it-IT" sz="1200" b="1" dirty="0" smtClean="0">
              <a:latin typeface="+mj-lt"/>
            </a:endParaRPr>
          </a:p>
        </p:txBody>
      </p:sp>
      <p:sp>
        <p:nvSpPr>
          <p:cNvPr id="83" name="Line 6"/>
          <p:cNvSpPr>
            <a:spLocks noChangeShapeType="1"/>
          </p:cNvSpPr>
          <p:nvPr>
            <p:custDataLst>
              <p:tags r:id="rId5"/>
            </p:custDataLst>
          </p:nvPr>
        </p:nvSpPr>
        <p:spPr bwMode="auto">
          <a:xfrm rot="5400000" flipV="1">
            <a:off x="7745" y="4045408"/>
            <a:ext cx="351358" cy="4"/>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3" name="Line 6"/>
          <p:cNvSpPr>
            <a:spLocks noChangeShapeType="1"/>
          </p:cNvSpPr>
          <p:nvPr>
            <p:custDataLst>
              <p:tags r:id="rId6"/>
            </p:custDataLst>
          </p:nvPr>
        </p:nvSpPr>
        <p:spPr bwMode="auto">
          <a:xfrm rot="5400000">
            <a:off x="-131930" y="4769864"/>
            <a:ext cx="630709" cy="0"/>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6" name="Ovale 25"/>
          <p:cNvSpPr/>
          <p:nvPr/>
        </p:nvSpPr>
        <p:spPr>
          <a:xfrm>
            <a:off x="7236296" y="1578061"/>
            <a:ext cx="1513489" cy="1469691"/>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0" name="CasellaDiTesto 29"/>
          <p:cNvSpPr txBox="1"/>
          <p:nvPr/>
        </p:nvSpPr>
        <p:spPr>
          <a:xfrm>
            <a:off x="6876256" y="2023564"/>
            <a:ext cx="2311981" cy="954107"/>
          </a:xfrm>
          <a:prstGeom prst="rect">
            <a:avLst/>
          </a:prstGeom>
          <a:noFill/>
        </p:spPr>
        <p:txBody>
          <a:bodyPr wrap="square" rtlCol="0">
            <a:spAutoFit/>
          </a:bodyPr>
          <a:lstStyle/>
          <a:p>
            <a:pPr algn="ctr"/>
            <a:r>
              <a:rPr lang="it-IT" sz="1400" dirty="0" smtClean="0"/>
              <a:t>Dotazione iniziale:</a:t>
            </a:r>
          </a:p>
          <a:p>
            <a:pPr algn="ctr"/>
            <a:r>
              <a:rPr lang="it-IT" sz="1400" b="1" dirty="0" smtClean="0"/>
              <a:t>25 mln€</a:t>
            </a:r>
          </a:p>
          <a:p>
            <a:pPr algn="ctr"/>
            <a:endParaRPr lang="it-IT" sz="1400" b="1" dirty="0" smtClean="0"/>
          </a:p>
          <a:p>
            <a:pPr algn="ctr"/>
            <a:endParaRPr lang="it-IT" sz="1400" dirty="0"/>
          </a:p>
        </p:txBody>
      </p:sp>
      <p:sp>
        <p:nvSpPr>
          <p:cNvPr id="31" name="Rettangolo 19"/>
          <p:cNvSpPr>
            <a:spLocks noChangeArrowheads="1"/>
          </p:cNvSpPr>
          <p:nvPr/>
        </p:nvSpPr>
        <p:spPr bwMode="auto">
          <a:xfrm>
            <a:off x="40609" y="4812511"/>
            <a:ext cx="4349661" cy="276999"/>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defTabSz="330200" eaLnBrk="1" hangingPunct="1">
              <a:buClr>
                <a:srgbClr val="000000"/>
              </a:buClr>
              <a:buSzPct val="100000"/>
            </a:pPr>
            <a:r>
              <a:rPr lang="it-IT" altLang="it-IT" sz="1200" b="1" dirty="0" smtClean="0">
                <a:solidFill>
                  <a:srgbClr val="FFFFFF"/>
                </a:solidFill>
                <a:latin typeface="+mj-lt"/>
              </a:rPr>
              <a:t>Tempistiche</a:t>
            </a:r>
            <a:endParaRPr lang="it-IT" altLang="it-IT" sz="1200" b="1" dirty="0">
              <a:solidFill>
                <a:srgbClr val="FFFFFF"/>
              </a:solidFill>
              <a:latin typeface="+mj-lt"/>
            </a:endParaRPr>
          </a:p>
        </p:txBody>
      </p:sp>
      <p:sp>
        <p:nvSpPr>
          <p:cNvPr id="32" name="Rectangle 3"/>
          <p:cNvSpPr txBox="1">
            <a:spLocks noChangeArrowheads="1"/>
          </p:cNvSpPr>
          <p:nvPr/>
        </p:nvSpPr>
        <p:spPr bwMode="auto">
          <a:xfrm>
            <a:off x="309214" y="5212048"/>
            <a:ext cx="4755078" cy="725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smtClean="0">
                <a:latin typeface="+mn-lt"/>
              </a:rPr>
              <a:t>Bando previsto nel secondo semestre 2017</a:t>
            </a:r>
          </a:p>
        </p:txBody>
      </p:sp>
    </p:spTree>
    <p:extLst>
      <p:ext uri="{BB962C8B-B14F-4D97-AF65-F5344CB8AC3E}">
        <p14:creationId xmlns:p14="http://schemas.microsoft.com/office/powerpoint/2010/main" val="2830333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57275"/>
            <a:ext cx="9144000" cy="579437"/>
          </a:xfrm>
        </p:spPr>
        <p:txBody>
          <a:bodyPr>
            <a:normAutofit/>
          </a:bodyPr>
          <a:lstStyle/>
          <a:p>
            <a:r>
              <a:rPr lang="it-IT" sz="2400" dirty="0" smtClean="0"/>
              <a:t>  </a:t>
            </a:r>
            <a:r>
              <a:rPr lang="it-IT" sz="2400" dirty="0" err="1" smtClean="0"/>
              <a:t>AttrACT</a:t>
            </a:r>
            <a:r>
              <a:rPr lang="it-IT" sz="2400" dirty="0" smtClean="0"/>
              <a:t> </a:t>
            </a:r>
            <a:r>
              <a:rPr lang="it-IT" sz="2400" dirty="0"/>
              <a:t>– Accordi per l’attrattività</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1" name="Textframe 11"/>
          <p:cNvSpPr>
            <a:spLocks noChangeArrowheads="1"/>
          </p:cNvSpPr>
          <p:nvPr/>
        </p:nvSpPr>
        <p:spPr bwMode="auto">
          <a:xfrm>
            <a:off x="312015" y="2696872"/>
            <a:ext cx="2171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a:solidFill>
                  <a:srgbClr val="FFFFFF"/>
                </a:solidFill>
                <a:latin typeface="+mj-lt"/>
              </a:rPr>
              <a:t>Quali vantaggi dà all’impresa?</a:t>
            </a: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307921" y="1378435"/>
            <a:ext cx="6637837" cy="214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lvl="0" algn="just" fontAlgn="base">
              <a:buFont typeface="Arial" panose="020B0604020202020204" pitchFamily="34" charset="0"/>
              <a:buChar char="•"/>
            </a:pPr>
            <a:r>
              <a:rPr lang="it-IT" sz="1300" b="1" dirty="0" smtClean="0">
                <a:latin typeface="+mn-lt"/>
              </a:rPr>
              <a:t>Finalità: </a:t>
            </a:r>
            <a:r>
              <a:rPr lang="it-IT" sz="1300" dirty="0" smtClean="0">
                <a:latin typeface="+mn-lt"/>
              </a:rPr>
              <a:t>favorire la creazione in Lombardia di un contesto amichevole per gli investimenti in attività economiche e produttive, intervenendo in prima istanza sulla chiarezza, certezza e semplificazione dei percorsi burocratici e amministrativi; valorizzare l’offerta territoriale individuando le caratteristiche dell’offerta localizzativa e del relativo contesto di investimento e specificandone i vantaggi localizzativi; promuovere le opportunità di investimento lombarde in Italia e all’estero; creare percorsi di aggregazione dei principali stakeholder del territorio. </a:t>
            </a:r>
          </a:p>
          <a:p>
            <a:pPr marL="171450" indent="-171450" algn="just" fontAlgn="base">
              <a:buFont typeface="Courier New" panose="02070309020205020404" pitchFamily="49" charset="0"/>
              <a:buChar char="o"/>
            </a:pPr>
            <a:endParaRPr lang="it-IT" sz="1300" b="1" dirty="0" smtClean="0">
              <a:latin typeface="+mn-lt"/>
            </a:endParaRPr>
          </a:p>
          <a:p>
            <a:pPr>
              <a:buFont typeface="Arial" panose="020B0604020202020204" pitchFamily="34" charset="0"/>
              <a:buChar char="•"/>
            </a:pPr>
            <a:r>
              <a:rPr lang="it-IT" sz="1300" b="1" dirty="0" smtClean="0">
                <a:latin typeface="+mn-lt"/>
              </a:rPr>
              <a:t>Beneficiari:</a:t>
            </a:r>
            <a:r>
              <a:rPr lang="it-IT" sz="1300" dirty="0" smtClean="0">
                <a:latin typeface="+mn-lt"/>
              </a:rPr>
              <a:t> </a:t>
            </a:r>
          </a:p>
          <a:p>
            <a:pPr marL="0" indent="182563"/>
            <a:r>
              <a:rPr lang="it-IT" sz="1300" dirty="0" smtClean="0">
                <a:latin typeface="+mn-lt"/>
              </a:rPr>
              <a:t>70 </a:t>
            </a:r>
            <a:r>
              <a:rPr lang="it-IT" sz="1300" dirty="0">
                <a:latin typeface="+mn-lt"/>
              </a:rPr>
              <a:t>Comuni della Lombardia </a:t>
            </a:r>
            <a:r>
              <a:rPr lang="it-IT" sz="1300" dirty="0" smtClean="0">
                <a:latin typeface="+mn-lt"/>
              </a:rPr>
              <a:t>che, attraverso apposita manifestazione d’interesse, </a:t>
            </a:r>
            <a:r>
              <a:rPr lang="it-IT" sz="1300" dirty="0">
                <a:latin typeface="+mn-lt"/>
              </a:rPr>
              <a:t>presentino:</a:t>
            </a:r>
          </a:p>
          <a:p>
            <a:pPr marL="357188" indent="-174625">
              <a:buFontTx/>
              <a:buChar char="-"/>
            </a:pPr>
            <a:r>
              <a:rPr lang="it-IT" sz="1300" dirty="0">
                <a:latin typeface="+mn-lt"/>
              </a:rPr>
              <a:t>una o più opportunità insediative disponibili all’interno del territorio comunale</a:t>
            </a:r>
          </a:p>
          <a:p>
            <a:pPr marL="357188" indent="-174625">
              <a:buFontTx/>
              <a:buChar char="-"/>
            </a:pPr>
            <a:r>
              <a:rPr lang="it-IT" sz="1300" dirty="0">
                <a:latin typeface="+mn-lt"/>
              </a:rPr>
              <a:t>u</a:t>
            </a:r>
            <a:r>
              <a:rPr lang="it-IT" sz="1300" dirty="0" smtClean="0">
                <a:latin typeface="+mn-lt"/>
              </a:rPr>
              <a:t>n elenco di </a:t>
            </a:r>
            <a:r>
              <a:rPr lang="it-IT" sz="1300" dirty="0">
                <a:latin typeface="+mn-lt"/>
              </a:rPr>
              <a:t>interventi di semplificazione, agevolazione e promozione da </a:t>
            </a:r>
            <a:r>
              <a:rPr lang="it-IT" sz="1300" dirty="0" smtClean="0">
                <a:latin typeface="+mn-lt"/>
              </a:rPr>
              <a:t>attuare sulla base di quelli proposti </a:t>
            </a:r>
          </a:p>
          <a:p>
            <a:pPr marL="182563" indent="0"/>
            <a:endParaRPr lang="it-IT" sz="1300" dirty="0">
              <a:latin typeface="+mn-lt"/>
            </a:endParaRPr>
          </a:p>
          <a:p>
            <a:pPr marL="171450" indent="-171450">
              <a:spcBef>
                <a:spcPts val="300"/>
              </a:spcBef>
              <a:spcAft>
                <a:spcPts val="300"/>
              </a:spcAft>
              <a:buFont typeface="Arial" panose="020B0604020202020204" pitchFamily="34" charset="0"/>
              <a:buChar char="•"/>
            </a:pPr>
            <a:r>
              <a:rPr lang="it-IT" sz="1300" b="1" dirty="0" smtClean="0">
                <a:latin typeface="+mn-lt"/>
              </a:rPr>
              <a:t>Tipologia contributo: </a:t>
            </a:r>
            <a:r>
              <a:rPr lang="it-IT" sz="1300" dirty="0" smtClean="0">
                <a:latin typeface="+mn-lt"/>
              </a:rPr>
              <a:t>a fondo perduto</a:t>
            </a: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1418574" y="4241171"/>
            <a:ext cx="3204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3"/>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1" name="Line 6"/>
          <p:cNvSpPr>
            <a:spLocks noChangeShapeType="1"/>
          </p:cNvSpPr>
          <p:nvPr>
            <p:custDataLst>
              <p:tags r:id="rId4"/>
            </p:custDataLst>
          </p:nvPr>
        </p:nvSpPr>
        <p:spPr bwMode="auto">
          <a:xfrm rot="5400000">
            <a:off x="39758" y="3429347"/>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5" name="Rettangolo 19"/>
          <p:cNvSpPr>
            <a:spLocks noChangeArrowheads="1"/>
          </p:cNvSpPr>
          <p:nvPr/>
        </p:nvSpPr>
        <p:spPr bwMode="auto">
          <a:xfrm>
            <a:off x="107842" y="4672560"/>
            <a:ext cx="4032112" cy="412624"/>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7" name="Textframe 11"/>
          <p:cNvSpPr>
            <a:spLocks noChangeArrowheads="1"/>
          </p:cNvSpPr>
          <p:nvPr/>
        </p:nvSpPr>
        <p:spPr bwMode="auto">
          <a:xfrm>
            <a:off x="266931" y="4820046"/>
            <a:ext cx="387302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Tempistiche</a:t>
            </a:r>
            <a:endParaRPr lang="it-IT" altLang="de-DE" sz="1200" b="1" dirty="0">
              <a:solidFill>
                <a:srgbClr val="FFFFFF"/>
              </a:solidFill>
              <a:latin typeface="+mj-lt"/>
            </a:endParaRPr>
          </a:p>
        </p:txBody>
      </p:sp>
      <p:sp>
        <p:nvSpPr>
          <p:cNvPr id="28" name="AutoShape 79"/>
          <p:cNvSpPr>
            <a:spLocks noChangeArrowheads="1"/>
          </p:cNvSpPr>
          <p:nvPr>
            <p:custDataLst>
              <p:tags r:id="rId5"/>
            </p:custDataLst>
          </p:nvPr>
        </p:nvSpPr>
        <p:spPr bwMode="auto">
          <a:xfrm>
            <a:off x="5076056" y="4437112"/>
            <a:ext cx="3895725" cy="1849774"/>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Rectangle 3"/>
          <p:cNvSpPr txBox="1">
            <a:spLocks noChangeArrowheads="1"/>
          </p:cNvSpPr>
          <p:nvPr/>
        </p:nvSpPr>
        <p:spPr bwMode="auto">
          <a:xfrm>
            <a:off x="5214029" y="4511083"/>
            <a:ext cx="392430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ts val="200"/>
              </a:spcBef>
              <a:spcAft>
                <a:spcPts val="200"/>
              </a:spcAft>
              <a:buFont typeface="Arial" pitchFamily="34" charset="0"/>
              <a:buChar char="•"/>
            </a:pPr>
            <a:r>
              <a:rPr lang="it-IT" sz="1200" dirty="0" smtClean="0">
                <a:latin typeface="+mn-lt"/>
              </a:rPr>
              <a:t>Si tratta di una </a:t>
            </a:r>
            <a:r>
              <a:rPr lang="it-IT" sz="1200" b="1" dirty="0" smtClean="0">
                <a:latin typeface="+mn-lt"/>
              </a:rPr>
              <a:t>prima sperimentazione </a:t>
            </a:r>
            <a:r>
              <a:rPr lang="it-IT" sz="1200" dirty="0" smtClean="0">
                <a:latin typeface="+mn-lt"/>
              </a:rPr>
              <a:t>volta a sostenere lo </a:t>
            </a:r>
            <a:r>
              <a:rPr lang="it-IT" sz="1200" b="1" dirty="0" smtClean="0">
                <a:latin typeface="+mn-lt"/>
              </a:rPr>
              <a:t>sviluppo degli investimenti </a:t>
            </a:r>
            <a:r>
              <a:rPr lang="it-IT" sz="1200" dirty="0" smtClean="0">
                <a:latin typeface="+mn-lt"/>
              </a:rPr>
              <a:t>in Lombardia sviluppando un necessario e rinnovato patto di </a:t>
            </a:r>
            <a:r>
              <a:rPr lang="it-IT" sz="1200" b="1" dirty="0" smtClean="0">
                <a:latin typeface="+mn-lt"/>
              </a:rPr>
              <a:t>concreta collaborazione tra P.A. ed Imprese</a:t>
            </a:r>
            <a:r>
              <a:rPr lang="it-IT" sz="1200" dirty="0" smtClean="0">
                <a:latin typeface="+mn-lt"/>
              </a:rPr>
              <a:t>, con l’obiettivo innanzitutto di superare gli elementi di incertezza e di eccessiva complessità burocratica dei procedimenti amministrativi e promuovere nell’ambito della P.A. una cultura favorevole all’intrapresa economica.</a:t>
            </a:r>
            <a:r>
              <a:rPr lang="it-IT" sz="1200" b="1" dirty="0" smtClean="0">
                <a:latin typeface="+mn-lt"/>
              </a:rPr>
              <a:t> </a:t>
            </a:r>
          </a:p>
        </p:txBody>
      </p:sp>
      <p:sp>
        <p:nvSpPr>
          <p:cNvPr id="20" name="Ovale 19"/>
          <p:cNvSpPr/>
          <p:nvPr/>
        </p:nvSpPr>
        <p:spPr>
          <a:xfrm>
            <a:off x="7236296" y="1578061"/>
            <a:ext cx="1513489" cy="1469691"/>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3" name="CasellaDiTesto 22"/>
          <p:cNvSpPr txBox="1"/>
          <p:nvPr/>
        </p:nvSpPr>
        <p:spPr>
          <a:xfrm>
            <a:off x="6876256" y="2023564"/>
            <a:ext cx="2311981" cy="954107"/>
          </a:xfrm>
          <a:prstGeom prst="rect">
            <a:avLst/>
          </a:prstGeom>
          <a:noFill/>
        </p:spPr>
        <p:txBody>
          <a:bodyPr wrap="square" rtlCol="0">
            <a:spAutoFit/>
          </a:bodyPr>
          <a:lstStyle/>
          <a:p>
            <a:pPr algn="ctr"/>
            <a:r>
              <a:rPr lang="it-IT" sz="1400" dirty="0" smtClean="0"/>
              <a:t>Dotazione:</a:t>
            </a:r>
          </a:p>
          <a:p>
            <a:pPr algn="ctr"/>
            <a:r>
              <a:rPr lang="it-IT" sz="1400" b="1" dirty="0" smtClean="0"/>
              <a:t>10 mln€</a:t>
            </a:r>
          </a:p>
          <a:p>
            <a:pPr algn="ctr"/>
            <a:endParaRPr lang="it-IT" sz="1400" b="1" dirty="0" smtClean="0"/>
          </a:p>
          <a:p>
            <a:pPr algn="ctr"/>
            <a:endParaRPr lang="it-IT" sz="1400" dirty="0"/>
          </a:p>
        </p:txBody>
      </p:sp>
      <p:sp>
        <p:nvSpPr>
          <p:cNvPr id="26" name="Rectangle 3"/>
          <p:cNvSpPr txBox="1">
            <a:spLocks noChangeArrowheads="1"/>
          </p:cNvSpPr>
          <p:nvPr/>
        </p:nvSpPr>
        <p:spPr bwMode="auto">
          <a:xfrm>
            <a:off x="227515" y="5232670"/>
            <a:ext cx="4755078" cy="725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300" dirty="0">
                <a:latin typeface="+mn-lt"/>
              </a:rPr>
              <a:t>Apertura prevista da </a:t>
            </a:r>
            <a:r>
              <a:rPr lang="it-IT" altLang="de-DE" sz="1300" b="1" dirty="0">
                <a:latin typeface="+mn-lt"/>
              </a:rPr>
              <a:t>Marzo</a:t>
            </a:r>
          </a:p>
        </p:txBody>
      </p:sp>
    </p:spTree>
    <p:extLst>
      <p:ext uri="{BB962C8B-B14F-4D97-AF65-F5344CB8AC3E}">
        <p14:creationId xmlns:p14="http://schemas.microsoft.com/office/powerpoint/2010/main" val="5397330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57275"/>
            <a:ext cx="9144000" cy="579437"/>
          </a:xfrm>
        </p:spPr>
        <p:txBody>
          <a:bodyPr>
            <a:normAutofit/>
          </a:bodyPr>
          <a:lstStyle/>
          <a:p>
            <a:r>
              <a:rPr lang="it-IT" sz="2400" dirty="0">
                <a:solidFill>
                  <a:srgbClr val="09882A"/>
                </a:solidFill>
              </a:rPr>
              <a:t>Finanza &amp; e-Commerce</a:t>
            </a: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1" name="Textframe 11"/>
          <p:cNvSpPr>
            <a:spLocks noChangeArrowheads="1"/>
          </p:cNvSpPr>
          <p:nvPr/>
        </p:nvSpPr>
        <p:spPr bwMode="auto">
          <a:xfrm>
            <a:off x="312015" y="2696872"/>
            <a:ext cx="2171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a:solidFill>
                  <a:srgbClr val="FFFFFF"/>
                </a:solidFill>
                <a:latin typeface="+mj-lt"/>
              </a:rPr>
              <a:t>Quali vantaggi dà all’impresa?</a:t>
            </a:r>
          </a:p>
        </p:txBody>
      </p:sp>
      <p:sp>
        <p:nvSpPr>
          <p:cNvPr id="72" name="Rettangolo 19"/>
          <p:cNvSpPr>
            <a:spLocks noChangeArrowheads="1"/>
          </p:cNvSpPr>
          <p:nvPr/>
        </p:nvSpPr>
        <p:spPr bwMode="auto">
          <a:xfrm>
            <a:off x="0" y="2653746"/>
            <a:ext cx="4249737" cy="288000"/>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3" name="Textframe 11"/>
          <p:cNvSpPr>
            <a:spLocks noChangeArrowheads="1"/>
          </p:cNvSpPr>
          <p:nvPr/>
        </p:nvSpPr>
        <p:spPr bwMode="auto">
          <a:xfrm>
            <a:off x="266931" y="2720265"/>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75" name="Rectangle 3"/>
          <p:cNvSpPr txBox="1">
            <a:spLocks noChangeArrowheads="1"/>
          </p:cNvSpPr>
          <p:nvPr/>
        </p:nvSpPr>
        <p:spPr bwMode="auto">
          <a:xfrm>
            <a:off x="336911" y="3019952"/>
            <a:ext cx="4307097" cy="750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Investimento </a:t>
            </a:r>
            <a:r>
              <a:rPr lang="it-IT" sz="1300" dirty="0" smtClean="0">
                <a:latin typeface="+mn-lt"/>
              </a:rPr>
              <a:t>minimo ammissibile: 6.000 €</a:t>
            </a:r>
            <a:endParaRPr lang="it-IT" sz="1300" dirty="0">
              <a:latin typeface="+mn-lt"/>
            </a:endParaRPr>
          </a:p>
          <a:p>
            <a:pPr marL="171450" indent="-171450">
              <a:spcBef>
                <a:spcPts val="300"/>
              </a:spcBef>
              <a:spcAft>
                <a:spcPts val="300"/>
              </a:spcAft>
              <a:buFont typeface="Arial" panose="020B0604020202020204" pitchFamily="34" charset="0"/>
              <a:buChar char="•"/>
            </a:pPr>
            <a:r>
              <a:rPr lang="it-IT" sz="1300" b="1" dirty="0" smtClean="0">
                <a:latin typeface="+mn-lt"/>
              </a:rPr>
              <a:t>Tipologia del contributo concedibile: </a:t>
            </a:r>
            <a:r>
              <a:rPr lang="it-IT" sz="1300" dirty="0" smtClean="0">
                <a:latin typeface="+mn-lt"/>
              </a:rPr>
              <a:t>5.000 € Misura A e 6.000 € Misura B, fino </a:t>
            </a:r>
            <a:r>
              <a:rPr lang="it-IT" sz="1300" dirty="0" err="1" smtClean="0">
                <a:latin typeface="+mn-lt"/>
              </a:rPr>
              <a:t>max</a:t>
            </a:r>
            <a:r>
              <a:rPr lang="it-IT" sz="1300" dirty="0" smtClean="0">
                <a:latin typeface="+mn-lt"/>
              </a:rPr>
              <a:t> 50% delle spese ammissibili</a:t>
            </a:r>
            <a:endParaRPr lang="it-IT" sz="1300" b="1" dirty="0">
              <a:latin typeface="+mn-lt"/>
            </a:endParaRPr>
          </a:p>
        </p:txBody>
      </p:sp>
      <p:sp>
        <p:nvSpPr>
          <p:cNvPr id="77" name="Rettangolo 24"/>
          <p:cNvSpPr>
            <a:spLocks noChangeArrowheads="1"/>
          </p:cNvSpPr>
          <p:nvPr/>
        </p:nvSpPr>
        <p:spPr bwMode="auto">
          <a:xfrm>
            <a:off x="104052" y="1077672"/>
            <a:ext cx="8281988" cy="287337"/>
          </a:xfrm>
          <a:prstGeom prst="rect">
            <a:avLst/>
          </a:prstGeom>
          <a:solidFill>
            <a:srgbClr val="09882A"/>
          </a:solidFill>
          <a:ln>
            <a:noFill/>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310427" y="1436259"/>
            <a:ext cx="8075613" cy="895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smtClean="0">
                <a:latin typeface="+mj-lt"/>
              </a:rPr>
              <a:t>Finalità: </a:t>
            </a:r>
            <a:r>
              <a:rPr lang="it-IT" sz="1300" dirty="0" smtClean="0">
                <a:latin typeface="+mj-lt"/>
              </a:rPr>
              <a:t>sostenere le imprese  nella scelta degli </a:t>
            </a:r>
            <a:r>
              <a:rPr lang="it-IT" sz="1300" dirty="0">
                <a:latin typeface="+mj-lt"/>
              </a:rPr>
              <a:t>strumenti finanziari e assicurativi </a:t>
            </a:r>
            <a:r>
              <a:rPr lang="it-IT" sz="1300" dirty="0" smtClean="0">
                <a:latin typeface="+mj-lt"/>
              </a:rPr>
              <a:t>necessari per l’export (Linea A);                favorire </a:t>
            </a:r>
            <a:r>
              <a:rPr lang="it-IT" sz="1300" dirty="0">
                <a:latin typeface="+mj-lt"/>
              </a:rPr>
              <a:t>l’accesso delle PMI alle piattaforme </a:t>
            </a:r>
            <a:r>
              <a:rPr lang="it-IT" sz="1300" dirty="0" smtClean="0">
                <a:latin typeface="+mj-lt"/>
              </a:rPr>
              <a:t>e-commerce B2C nei </a:t>
            </a:r>
            <a:r>
              <a:rPr lang="it-IT" sz="1300" dirty="0">
                <a:latin typeface="+mj-lt"/>
              </a:rPr>
              <a:t>mercati </a:t>
            </a:r>
            <a:r>
              <a:rPr lang="it-IT" sz="1300" dirty="0" smtClean="0">
                <a:latin typeface="+mj-lt"/>
              </a:rPr>
              <a:t>esteri </a:t>
            </a:r>
            <a:r>
              <a:rPr lang="it-IT" sz="1300" dirty="0">
                <a:latin typeface="+mj-lt"/>
              </a:rPr>
              <a:t>loro specifico </a:t>
            </a:r>
            <a:r>
              <a:rPr lang="it-IT" sz="1300" dirty="0" smtClean="0">
                <a:latin typeface="+mj-lt"/>
              </a:rPr>
              <a:t>interesse (Linea B)</a:t>
            </a:r>
            <a:endParaRPr lang="it-IT" sz="1300" b="1" dirty="0" smtClean="0">
              <a:latin typeface="+mj-lt"/>
            </a:endParaRPr>
          </a:p>
          <a:p>
            <a:pPr marL="285750" indent="-285750">
              <a:spcBef>
                <a:spcPts val="300"/>
              </a:spcBef>
              <a:spcAft>
                <a:spcPts val="300"/>
              </a:spcAft>
              <a:buFont typeface="Arial" pitchFamily="34" charset="0"/>
              <a:buChar char="•"/>
            </a:pPr>
            <a:r>
              <a:rPr lang="it-IT" sz="1300" b="1" dirty="0" smtClean="0">
                <a:latin typeface="+mj-lt"/>
              </a:rPr>
              <a:t>Beneficiari</a:t>
            </a:r>
            <a:r>
              <a:rPr lang="it-IT" sz="1300" b="1" dirty="0">
                <a:latin typeface="+mj-lt"/>
              </a:rPr>
              <a:t>:</a:t>
            </a:r>
            <a:r>
              <a:rPr lang="it-IT" sz="1300" dirty="0">
                <a:latin typeface="+mj-lt"/>
              </a:rPr>
              <a:t> </a:t>
            </a:r>
            <a:r>
              <a:rPr lang="it-IT" sz="1300" dirty="0" smtClean="0">
                <a:latin typeface="+mj-lt"/>
              </a:rPr>
              <a:t>MPMI, loro aggregazioni e consorzi</a:t>
            </a:r>
          </a:p>
          <a:p>
            <a:pPr marL="285750" indent="-285750">
              <a:spcBef>
                <a:spcPts val="300"/>
              </a:spcBef>
              <a:spcAft>
                <a:spcPts val="300"/>
              </a:spcAft>
              <a:buFont typeface="Arial" pitchFamily="34" charset="0"/>
              <a:buChar char="•"/>
            </a:pPr>
            <a:r>
              <a:rPr lang="it-IT" sz="1300" b="1" dirty="0" smtClean="0">
                <a:latin typeface="+mj-lt"/>
              </a:rPr>
              <a:t>Tipologia contributo: </a:t>
            </a:r>
            <a:r>
              <a:rPr lang="it-IT" sz="1300" dirty="0" smtClean="0">
                <a:latin typeface="+mj-lt"/>
              </a:rPr>
              <a:t>fondo perduto</a:t>
            </a:r>
          </a:p>
        </p:txBody>
      </p:sp>
      <p:sp>
        <p:nvSpPr>
          <p:cNvPr id="80" name="Line 6"/>
          <p:cNvSpPr>
            <a:spLocks noChangeShapeType="1"/>
          </p:cNvSpPr>
          <p:nvPr>
            <p:custDataLst>
              <p:tags r:id="rId1"/>
            </p:custDataLst>
          </p:nvPr>
        </p:nvSpPr>
        <p:spPr bwMode="auto">
          <a:xfrm rot="5400000">
            <a:off x="-464573" y="2009709"/>
            <a:ext cx="1296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2" name="Line 6"/>
          <p:cNvSpPr>
            <a:spLocks noChangeShapeType="1"/>
          </p:cNvSpPr>
          <p:nvPr>
            <p:custDataLst>
              <p:tags r:id="rId2"/>
            </p:custDataLst>
          </p:nvPr>
        </p:nvSpPr>
        <p:spPr bwMode="auto">
          <a:xfrm rot="5400000">
            <a:off x="-1418573" y="4367509"/>
            <a:ext cx="3204000" cy="0"/>
          </a:xfrm>
          <a:prstGeom prst="line">
            <a:avLst/>
          </a:prstGeom>
          <a:noFill/>
          <a:ln w="25400">
            <a:solidFill>
              <a:srgbClr val="09882A"/>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3" name="Line 6"/>
          <p:cNvSpPr>
            <a:spLocks noChangeShapeType="1"/>
          </p:cNvSpPr>
          <p:nvPr>
            <p:custDataLst>
              <p:tags r:id="rId3"/>
            </p:custDataLst>
          </p:nvPr>
        </p:nvSpPr>
        <p:spPr bwMode="auto">
          <a:xfrm rot="5400000">
            <a:off x="39758" y="3704116"/>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4"/>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1" name="Line 6"/>
          <p:cNvSpPr>
            <a:spLocks noChangeShapeType="1"/>
          </p:cNvSpPr>
          <p:nvPr>
            <p:custDataLst>
              <p:tags r:id="rId5"/>
            </p:custDataLst>
          </p:nvPr>
        </p:nvSpPr>
        <p:spPr bwMode="auto">
          <a:xfrm rot="5400000">
            <a:off x="39758" y="2806378"/>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2" name="Textframe 11"/>
          <p:cNvSpPr>
            <a:spLocks noChangeArrowheads="1"/>
          </p:cNvSpPr>
          <p:nvPr/>
        </p:nvSpPr>
        <p:spPr bwMode="auto">
          <a:xfrm>
            <a:off x="310427" y="5291778"/>
            <a:ext cx="403923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DOTAZIONE FINANZIARIA 35 MLN €</a:t>
            </a:r>
            <a:endParaRPr lang="it-IT" altLang="de-DE" sz="1200" b="1" dirty="0">
              <a:solidFill>
                <a:srgbClr val="FFFFFF"/>
              </a:solidFill>
              <a:latin typeface="+mj-lt"/>
            </a:endParaRPr>
          </a:p>
        </p:txBody>
      </p:sp>
      <p:sp>
        <p:nvSpPr>
          <p:cNvPr id="24" name="Textframe 11"/>
          <p:cNvSpPr>
            <a:spLocks noChangeArrowheads="1"/>
          </p:cNvSpPr>
          <p:nvPr/>
        </p:nvSpPr>
        <p:spPr bwMode="auto">
          <a:xfrm>
            <a:off x="266931" y="3800713"/>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Dotazione: 5.000.000 €</a:t>
            </a:r>
            <a:endParaRPr lang="it-IT" altLang="de-DE" sz="1200" b="1" dirty="0">
              <a:solidFill>
                <a:srgbClr val="FFFFFF"/>
              </a:solidFill>
              <a:latin typeface="+mj-lt"/>
            </a:endParaRPr>
          </a:p>
        </p:txBody>
      </p:sp>
      <p:sp>
        <p:nvSpPr>
          <p:cNvPr id="25" name="Rettangolo 19"/>
          <p:cNvSpPr>
            <a:spLocks noChangeArrowheads="1"/>
          </p:cNvSpPr>
          <p:nvPr/>
        </p:nvSpPr>
        <p:spPr bwMode="auto">
          <a:xfrm>
            <a:off x="-49963" y="4063694"/>
            <a:ext cx="4178421" cy="388676"/>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27" name="Textframe 11"/>
          <p:cNvSpPr>
            <a:spLocks noChangeArrowheads="1"/>
          </p:cNvSpPr>
          <p:nvPr/>
        </p:nvSpPr>
        <p:spPr bwMode="auto">
          <a:xfrm>
            <a:off x="255436" y="4182843"/>
            <a:ext cx="387302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Tempistiche</a:t>
            </a:r>
            <a:endParaRPr lang="it-IT" altLang="de-DE" sz="1200" b="1" dirty="0">
              <a:solidFill>
                <a:srgbClr val="FFFFFF"/>
              </a:solidFill>
              <a:latin typeface="+mj-lt"/>
            </a:endParaRPr>
          </a:p>
        </p:txBody>
      </p:sp>
      <p:sp>
        <p:nvSpPr>
          <p:cNvPr id="28" name="AutoShape 79"/>
          <p:cNvSpPr>
            <a:spLocks noChangeArrowheads="1"/>
          </p:cNvSpPr>
          <p:nvPr>
            <p:custDataLst>
              <p:tags r:id="rId6"/>
            </p:custDataLst>
          </p:nvPr>
        </p:nvSpPr>
        <p:spPr bwMode="auto">
          <a:xfrm>
            <a:off x="5076056" y="3694886"/>
            <a:ext cx="3895725" cy="2592000"/>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Rectangle 3"/>
          <p:cNvSpPr txBox="1">
            <a:spLocks noChangeArrowheads="1"/>
          </p:cNvSpPr>
          <p:nvPr/>
        </p:nvSpPr>
        <p:spPr bwMode="auto">
          <a:xfrm>
            <a:off x="5124028" y="3627075"/>
            <a:ext cx="3924300" cy="2436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ts val="200"/>
              </a:spcBef>
              <a:spcAft>
                <a:spcPts val="200"/>
              </a:spcAft>
              <a:buFont typeface="Arial" pitchFamily="34" charset="0"/>
              <a:buChar char="•"/>
            </a:pPr>
            <a:endParaRPr lang="it-IT" sz="1200" dirty="0" smtClean="0">
              <a:latin typeface="+mj-lt"/>
            </a:endParaRPr>
          </a:p>
          <a:p>
            <a:pPr>
              <a:spcBef>
                <a:spcPts val="200"/>
              </a:spcBef>
              <a:spcAft>
                <a:spcPts val="200"/>
              </a:spcAft>
              <a:buFont typeface="Arial" pitchFamily="34" charset="0"/>
              <a:buChar char="•"/>
            </a:pPr>
            <a:r>
              <a:rPr lang="it-IT" sz="1200" dirty="0" smtClean="0">
                <a:latin typeface="+mj-lt"/>
              </a:rPr>
              <a:t>Il bando vuole sostenere la propensione delle imprese lombarde ad affermarsi sui mercati esteri intervenendo su una fase critica della costruzione di un Piano export, quale quella della scelta degli strumenti finanziari e assicurativi più idonei in base agli specifici target e stimolando la sperimentazione delle piattaforme e-commerce internazionali come canale di penetrazione nei </a:t>
            </a:r>
            <a:r>
              <a:rPr lang="it-IT" sz="1200" dirty="0">
                <a:latin typeface="+mj-lt"/>
              </a:rPr>
              <a:t>Paesi d’interesse. L’export italiano tramite e-commerce costituisce, infatti, ancora solo il 4% delle esportazioni totali di beni e </a:t>
            </a:r>
            <a:r>
              <a:rPr lang="it-IT" sz="1200" dirty="0" smtClean="0">
                <a:latin typeface="+mj-lt"/>
              </a:rPr>
              <a:t>servizi ma </a:t>
            </a:r>
            <a:r>
              <a:rPr lang="it-IT" sz="1200" dirty="0">
                <a:latin typeface="+mj-lt"/>
              </a:rPr>
              <a:t>presenta un forte potenziale di sviluppo, secondo una tendenza in crescita a livello </a:t>
            </a:r>
            <a:r>
              <a:rPr lang="it-IT" sz="1200" dirty="0" smtClean="0">
                <a:latin typeface="+mj-lt"/>
              </a:rPr>
              <a:t>internazionale.</a:t>
            </a:r>
          </a:p>
        </p:txBody>
      </p:sp>
      <p:sp>
        <p:nvSpPr>
          <p:cNvPr id="23" name="Ovale 22"/>
          <p:cNvSpPr/>
          <p:nvPr/>
        </p:nvSpPr>
        <p:spPr>
          <a:xfrm>
            <a:off x="7026034" y="1993455"/>
            <a:ext cx="1513489" cy="1469691"/>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6" name="CasellaDiTesto 25"/>
          <p:cNvSpPr txBox="1"/>
          <p:nvPr/>
        </p:nvSpPr>
        <p:spPr>
          <a:xfrm>
            <a:off x="6626787" y="2441228"/>
            <a:ext cx="2311981" cy="954107"/>
          </a:xfrm>
          <a:prstGeom prst="rect">
            <a:avLst/>
          </a:prstGeom>
          <a:noFill/>
        </p:spPr>
        <p:txBody>
          <a:bodyPr wrap="square" rtlCol="0">
            <a:spAutoFit/>
          </a:bodyPr>
          <a:lstStyle/>
          <a:p>
            <a:pPr algn="ctr"/>
            <a:r>
              <a:rPr lang="it-IT" sz="1400" dirty="0" smtClean="0"/>
              <a:t>Dotazione:</a:t>
            </a:r>
          </a:p>
          <a:p>
            <a:pPr algn="ctr"/>
            <a:r>
              <a:rPr lang="it-IT" sz="1400" b="1" dirty="0" smtClean="0"/>
              <a:t>5 mln€</a:t>
            </a:r>
          </a:p>
          <a:p>
            <a:pPr algn="ctr"/>
            <a:endParaRPr lang="it-IT" sz="1400" b="1" dirty="0" smtClean="0"/>
          </a:p>
          <a:p>
            <a:pPr algn="ctr"/>
            <a:endParaRPr lang="it-IT" sz="1400" dirty="0"/>
          </a:p>
        </p:txBody>
      </p:sp>
      <p:sp>
        <p:nvSpPr>
          <p:cNvPr id="30" name="Rectangle 3"/>
          <p:cNvSpPr txBox="1">
            <a:spLocks noChangeArrowheads="1"/>
          </p:cNvSpPr>
          <p:nvPr/>
        </p:nvSpPr>
        <p:spPr bwMode="auto">
          <a:xfrm>
            <a:off x="244431" y="4539262"/>
            <a:ext cx="4755078" cy="725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300" dirty="0" smtClean="0">
                <a:latin typeface="+mn-lt"/>
              </a:rPr>
              <a:t>Presentazione delle domande prevista da </a:t>
            </a:r>
            <a:r>
              <a:rPr lang="it-IT" altLang="de-DE" sz="1300" b="1" dirty="0" smtClean="0">
                <a:latin typeface="+mn-lt"/>
              </a:rPr>
              <a:t>febbraio </a:t>
            </a:r>
            <a:endParaRPr lang="it-IT" altLang="de-DE" sz="1300" dirty="0">
              <a:latin typeface="+mn-lt"/>
            </a:endParaRPr>
          </a:p>
        </p:txBody>
      </p:sp>
    </p:spTree>
    <p:extLst>
      <p:ext uri="{BB962C8B-B14F-4D97-AF65-F5344CB8AC3E}">
        <p14:creationId xmlns:p14="http://schemas.microsoft.com/office/powerpoint/2010/main" val="9265149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57275"/>
            <a:ext cx="9144000" cy="579437"/>
          </a:xfrm>
        </p:spPr>
        <p:txBody>
          <a:bodyPr>
            <a:normAutofit/>
          </a:bodyPr>
          <a:lstStyle/>
          <a:p>
            <a:r>
              <a:rPr lang="it-IT" sz="2400" dirty="0" smtClean="0">
                <a:solidFill>
                  <a:srgbClr val="09882A"/>
                </a:solidFill>
              </a:rPr>
              <a:t>Fondo sostegno al credito per le imprese cooperative</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12349" y="3435797"/>
            <a:ext cx="2975475" cy="288000"/>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5" name="Rectangle 3"/>
          <p:cNvSpPr txBox="1">
            <a:spLocks noChangeArrowheads="1"/>
          </p:cNvSpPr>
          <p:nvPr/>
        </p:nvSpPr>
        <p:spPr bwMode="auto">
          <a:xfrm>
            <a:off x="310427" y="3807701"/>
            <a:ext cx="7187417" cy="738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200" b="1" dirty="0" smtClean="0">
                <a:latin typeface="+mj-lt"/>
              </a:rPr>
              <a:t>Investimento minimo ammissibile</a:t>
            </a:r>
            <a:r>
              <a:rPr lang="it-IT" sz="1200" dirty="0" smtClean="0">
                <a:latin typeface="+mj-lt"/>
              </a:rPr>
              <a:t>: </a:t>
            </a:r>
            <a:r>
              <a:rPr lang="it-IT" sz="1200" dirty="0">
                <a:latin typeface="+mj-lt"/>
              </a:rPr>
              <a:t>euro 25.000,00 (</a:t>
            </a:r>
            <a:r>
              <a:rPr lang="it-IT" sz="1200" dirty="0" smtClean="0">
                <a:latin typeface="+mj-lt"/>
              </a:rPr>
              <a:t>euro 20.000 </a:t>
            </a:r>
            <a:r>
              <a:rPr lang="it-IT" sz="1200" dirty="0">
                <a:latin typeface="+mj-lt"/>
              </a:rPr>
              <a:t>per le cooperative costituite da non </a:t>
            </a:r>
            <a:r>
              <a:rPr lang="it-IT" sz="1200" dirty="0" err="1">
                <a:latin typeface="+mj-lt"/>
              </a:rPr>
              <a:t>piu</a:t>
            </a:r>
            <a:r>
              <a:rPr lang="it-IT" sz="1200" dirty="0">
                <a:latin typeface="+mj-lt"/>
              </a:rPr>
              <a:t>̀ di 12 mesi ed euro 15.000,00 per i circoli cooperativi). </a:t>
            </a:r>
          </a:p>
          <a:p>
            <a:pPr marL="171450" indent="-171450">
              <a:spcBef>
                <a:spcPts val="300"/>
              </a:spcBef>
              <a:spcAft>
                <a:spcPts val="300"/>
              </a:spcAft>
              <a:buFont typeface="Arial" panose="020B0604020202020204" pitchFamily="34" charset="0"/>
              <a:buChar char="•"/>
            </a:pPr>
            <a:r>
              <a:rPr lang="it-IT" sz="1200" b="1" dirty="0">
                <a:latin typeface="+mj-lt"/>
              </a:rPr>
              <a:t>C</a:t>
            </a:r>
            <a:r>
              <a:rPr lang="it-IT" sz="1200" b="1" dirty="0" smtClean="0">
                <a:latin typeface="+mj-lt"/>
              </a:rPr>
              <a:t>ontributo concedibile: </a:t>
            </a:r>
            <a:r>
              <a:rPr lang="it-IT" sz="1200" dirty="0" smtClean="0">
                <a:latin typeface="+mj-lt"/>
              </a:rPr>
              <a:t>fino a  euro 1.000.000,00</a:t>
            </a:r>
            <a:endParaRPr lang="it-IT" sz="1200" b="1" dirty="0">
              <a:latin typeface="+mj-lt"/>
            </a:endParaRPr>
          </a:p>
        </p:txBody>
      </p:sp>
      <p:sp>
        <p:nvSpPr>
          <p:cNvPr id="77" name="Rettangolo 24"/>
          <p:cNvSpPr>
            <a:spLocks noChangeArrowheads="1"/>
          </p:cNvSpPr>
          <p:nvPr/>
        </p:nvSpPr>
        <p:spPr bwMode="auto">
          <a:xfrm>
            <a:off x="0" y="1077672"/>
            <a:ext cx="9144000" cy="287337"/>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310427" y="1436259"/>
            <a:ext cx="6565829" cy="173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lgn="just">
              <a:spcBef>
                <a:spcPts val="300"/>
              </a:spcBef>
              <a:spcAft>
                <a:spcPts val="300"/>
              </a:spcAft>
              <a:buFont typeface="Arial" pitchFamily="34" charset="0"/>
              <a:buChar char="•"/>
            </a:pPr>
            <a:r>
              <a:rPr lang="it-IT" sz="1200" b="1" dirty="0" smtClean="0">
                <a:latin typeface="+mn-lt"/>
              </a:rPr>
              <a:t>Finalità: </a:t>
            </a:r>
            <a:r>
              <a:rPr lang="it-IT" sz="1200" dirty="0" smtClean="0">
                <a:latin typeface="+mn-lt"/>
              </a:rPr>
              <a:t>Sostenere la nascita e la competitività delle imprese cooperative lombarde </a:t>
            </a:r>
            <a:r>
              <a:rPr lang="it-IT" sz="1200" b="1" dirty="0">
                <a:latin typeface="+mn-lt"/>
              </a:rPr>
              <a:t>con particolare attenzione alle iniziative intraprese da lavoratori provenienti da imprese sottoposte a procedure fallimentari ovvero in condizione di “svantaggio lavorativo”</a:t>
            </a:r>
            <a:r>
              <a:rPr lang="it-IT" sz="1200" dirty="0">
                <a:latin typeface="+mn-lt"/>
              </a:rPr>
              <a:t> </a:t>
            </a:r>
            <a:endParaRPr lang="it-IT" sz="1200" dirty="0" smtClean="0">
              <a:latin typeface="+mn-lt"/>
            </a:endParaRPr>
          </a:p>
          <a:p>
            <a:pPr marL="285750" indent="-285750" algn="just">
              <a:spcBef>
                <a:spcPts val="300"/>
              </a:spcBef>
              <a:spcAft>
                <a:spcPts val="300"/>
              </a:spcAft>
              <a:buFont typeface="Arial" pitchFamily="34" charset="0"/>
              <a:buChar char="•"/>
            </a:pPr>
            <a:r>
              <a:rPr lang="it-IT" sz="1200" b="1" dirty="0" smtClean="0">
                <a:latin typeface="+mn-lt"/>
              </a:rPr>
              <a:t>Beneficiari</a:t>
            </a:r>
            <a:r>
              <a:rPr lang="it-IT" sz="1200" b="1" dirty="0">
                <a:latin typeface="+mn-lt"/>
              </a:rPr>
              <a:t>:</a:t>
            </a:r>
            <a:r>
              <a:rPr lang="it-IT" sz="1200" dirty="0">
                <a:latin typeface="+mn-lt"/>
              </a:rPr>
              <a:t> </a:t>
            </a:r>
            <a:r>
              <a:rPr lang="it-IT" sz="1200" dirty="0" smtClean="0">
                <a:latin typeface="+mn-lt"/>
              </a:rPr>
              <a:t>imprese cooperative, cooperative sociali e consorzi di cooperative</a:t>
            </a:r>
            <a:endParaRPr lang="it-IT" sz="1200" dirty="0">
              <a:latin typeface="+mn-lt"/>
            </a:endParaRPr>
          </a:p>
          <a:p>
            <a:pPr marL="285750" indent="-285750" algn="just">
              <a:spcBef>
                <a:spcPts val="300"/>
              </a:spcBef>
              <a:spcAft>
                <a:spcPts val="300"/>
              </a:spcAft>
              <a:buFont typeface="Arial" pitchFamily="34" charset="0"/>
              <a:buChar char="•"/>
            </a:pPr>
            <a:r>
              <a:rPr lang="it-IT" sz="1200" b="1" dirty="0" smtClean="0">
                <a:latin typeface="+mn-lt"/>
              </a:rPr>
              <a:t>Tipologia contributo: </a:t>
            </a:r>
            <a:r>
              <a:rPr lang="it-IT" sz="1200" dirty="0">
                <a:latin typeface="+mn-lt"/>
              </a:rPr>
              <a:t>un contributo a fondo perduto, a valere sulle risorse regionali, fino ad un </a:t>
            </a:r>
            <a:r>
              <a:rPr lang="it-IT" sz="1200" dirty="0" smtClean="0">
                <a:latin typeface="+mn-lt"/>
              </a:rPr>
              <a:t>massimo </a:t>
            </a:r>
            <a:r>
              <a:rPr lang="it-IT" sz="1200" dirty="0">
                <a:latin typeface="+mn-lt"/>
              </a:rPr>
              <a:t>del 10% delle spese </a:t>
            </a:r>
            <a:r>
              <a:rPr lang="it-IT" sz="1200" dirty="0" smtClean="0">
                <a:latin typeface="+mn-lt"/>
              </a:rPr>
              <a:t>ammesse un </a:t>
            </a:r>
            <a:r>
              <a:rPr lang="it-IT" sz="1200" dirty="0">
                <a:latin typeface="+mn-lt"/>
              </a:rPr>
              <a:t>co-finanziamento agevolato </a:t>
            </a:r>
            <a:r>
              <a:rPr lang="it-IT" sz="1200" dirty="0" smtClean="0">
                <a:latin typeface="+mn-lt"/>
              </a:rPr>
              <a:t>fino </a:t>
            </a:r>
            <a:r>
              <a:rPr lang="it-IT" sz="1200" dirty="0">
                <a:latin typeface="+mn-lt"/>
              </a:rPr>
              <a:t>ad un massimo del 60% delle spese ammesse a valere su risorse regionali (elevabile fino al 70%, per progetti presentati da cooperative sociali) e per la restante parte su risorse degli Intermediari Finanziari Convenzionati. </a:t>
            </a:r>
          </a:p>
        </p:txBody>
      </p:sp>
      <p:sp>
        <p:nvSpPr>
          <p:cNvPr id="80" name="Line 6"/>
          <p:cNvSpPr>
            <a:spLocks noChangeShapeType="1"/>
          </p:cNvSpPr>
          <p:nvPr>
            <p:custDataLst>
              <p:tags r:id="rId1"/>
            </p:custDataLst>
          </p:nvPr>
        </p:nvSpPr>
        <p:spPr bwMode="auto">
          <a:xfrm rot="5400000">
            <a:off x="-2607917" y="3645025"/>
            <a:ext cx="5616626" cy="2"/>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2"/>
            </p:custDataLst>
          </p:nvPr>
        </p:nvSpPr>
        <p:spPr bwMode="auto">
          <a:xfrm rot="5400000" flipV="1">
            <a:off x="52485" y="1217099"/>
            <a:ext cx="287336" cy="8485"/>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2" name="Textframe 11"/>
          <p:cNvSpPr>
            <a:spLocks noChangeArrowheads="1"/>
          </p:cNvSpPr>
          <p:nvPr/>
        </p:nvSpPr>
        <p:spPr bwMode="auto">
          <a:xfrm>
            <a:off x="310427" y="5723826"/>
            <a:ext cx="403923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DOTAZIONE FINANZIARIA 35 MLN €</a:t>
            </a:r>
            <a:endParaRPr lang="it-IT" altLang="de-DE" sz="1200" b="1" dirty="0">
              <a:solidFill>
                <a:srgbClr val="FFFFFF"/>
              </a:solidFill>
              <a:latin typeface="+mj-lt"/>
            </a:endParaRPr>
          </a:p>
        </p:txBody>
      </p:sp>
      <p:sp>
        <p:nvSpPr>
          <p:cNvPr id="27" name="Textframe 11"/>
          <p:cNvSpPr>
            <a:spLocks noChangeArrowheads="1"/>
          </p:cNvSpPr>
          <p:nvPr/>
        </p:nvSpPr>
        <p:spPr bwMode="auto">
          <a:xfrm>
            <a:off x="317032" y="4641676"/>
            <a:ext cx="3873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endParaRPr lang="it-IT" altLang="de-DE" sz="1200" b="1" dirty="0" smtClean="0">
              <a:solidFill>
                <a:srgbClr val="FFFFFF"/>
              </a:solidFill>
              <a:latin typeface="+mj-lt"/>
            </a:endParaRPr>
          </a:p>
          <a:p>
            <a:pPr eaLnBrk="1" hangingPunct="1">
              <a:buClr>
                <a:srgbClr val="000000"/>
              </a:buClr>
              <a:buSzPct val="100000"/>
            </a:pPr>
            <a:r>
              <a:rPr lang="it-IT" altLang="de-DE" sz="1200" b="1" dirty="0" smtClean="0">
                <a:solidFill>
                  <a:srgbClr val="FFFFFF"/>
                </a:solidFill>
                <a:latin typeface="+mj-lt"/>
              </a:rPr>
              <a:t>Apertura prevista per Aprile 2017</a:t>
            </a:r>
            <a:endParaRPr lang="it-IT" altLang="de-DE" sz="1200" b="1" dirty="0">
              <a:solidFill>
                <a:srgbClr val="FFFFFF"/>
              </a:solidFill>
              <a:latin typeface="+mj-lt"/>
            </a:endParaRPr>
          </a:p>
        </p:txBody>
      </p:sp>
      <p:sp>
        <p:nvSpPr>
          <p:cNvPr id="28" name="AutoShape 79"/>
          <p:cNvSpPr>
            <a:spLocks noChangeArrowheads="1"/>
          </p:cNvSpPr>
          <p:nvPr>
            <p:custDataLst>
              <p:tags r:id="rId3"/>
            </p:custDataLst>
          </p:nvPr>
        </p:nvSpPr>
        <p:spPr bwMode="auto">
          <a:xfrm>
            <a:off x="5376701" y="5085184"/>
            <a:ext cx="3600400" cy="1008112"/>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Rectangle 3"/>
          <p:cNvSpPr txBox="1">
            <a:spLocks noChangeArrowheads="1"/>
          </p:cNvSpPr>
          <p:nvPr/>
        </p:nvSpPr>
        <p:spPr bwMode="auto">
          <a:xfrm>
            <a:off x="5376701" y="5318136"/>
            <a:ext cx="3443771" cy="679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0" indent="0">
              <a:spcBef>
                <a:spcPts val="200"/>
              </a:spcBef>
              <a:spcAft>
                <a:spcPts val="200"/>
              </a:spcAft>
            </a:pPr>
            <a:r>
              <a:rPr lang="it-IT" sz="1200" b="1" dirty="0" smtClean="0">
                <a:latin typeface="+mj-lt"/>
              </a:rPr>
              <a:t>Fondo di nuova istituzione a favore delle imprese cooperative in attuazione della </a:t>
            </a:r>
            <a:r>
              <a:rPr lang="it-IT" sz="1200" b="1" dirty="0" err="1" smtClean="0">
                <a:latin typeface="+mj-lt"/>
              </a:rPr>
              <a:t>l.r</a:t>
            </a:r>
            <a:r>
              <a:rPr lang="it-IT" sz="1200" b="1" dirty="0" smtClean="0">
                <a:latin typeface="+mj-lt"/>
              </a:rPr>
              <a:t>. 36/2015</a:t>
            </a:r>
          </a:p>
        </p:txBody>
      </p:sp>
      <p:sp>
        <p:nvSpPr>
          <p:cNvPr id="73" name="Textframe 11"/>
          <p:cNvSpPr>
            <a:spLocks noChangeArrowheads="1"/>
          </p:cNvSpPr>
          <p:nvPr/>
        </p:nvSpPr>
        <p:spPr bwMode="auto">
          <a:xfrm>
            <a:off x="317032" y="3459288"/>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30" name="Line 6"/>
          <p:cNvSpPr>
            <a:spLocks noChangeShapeType="1"/>
          </p:cNvSpPr>
          <p:nvPr>
            <p:custDataLst>
              <p:tags r:id="rId4"/>
            </p:custDataLst>
          </p:nvPr>
        </p:nvSpPr>
        <p:spPr bwMode="auto">
          <a:xfrm rot="5400000" flipV="1">
            <a:off x="32765" y="3291628"/>
            <a:ext cx="301319" cy="1"/>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31" name="Line 6"/>
          <p:cNvSpPr>
            <a:spLocks noChangeShapeType="1"/>
          </p:cNvSpPr>
          <p:nvPr>
            <p:custDataLst>
              <p:tags r:id="rId5"/>
            </p:custDataLst>
          </p:nvPr>
        </p:nvSpPr>
        <p:spPr bwMode="auto">
          <a:xfrm rot="5400000" flipV="1">
            <a:off x="41251" y="4307640"/>
            <a:ext cx="301319" cy="1"/>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32" name="Line 6"/>
          <p:cNvSpPr>
            <a:spLocks noChangeShapeType="1"/>
          </p:cNvSpPr>
          <p:nvPr>
            <p:custDataLst>
              <p:tags r:id="rId6"/>
            </p:custDataLst>
          </p:nvPr>
        </p:nvSpPr>
        <p:spPr bwMode="auto">
          <a:xfrm rot="5400000" flipV="1">
            <a:off x="-113456" y="4944749"/>
            <a:ext cx="619218" cy="8485"/>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3" name="Ovale 22"/>
          <p:cNvSpPr/>
          <p:nvPr/>
        </p:nvSpPr>
        <p:spPr>
          <a:xfrm>
            <a:off x="7202171" y="2030952"/>
            <a:ext cx="1513489" cy="1469691"/>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6" name="CasellaDiTesto 25"/>
          <p:cNvSpPr txBox="1"/>
          <p:nvPr/>
        </p:nvSpPr>
        <p:spPr>
          <a:xfrm>
            <a:off x="6802924" y="2361815"/>
            <a:ext cx="2311981" cy="954107"/>
          </a:xfrm>
          <a:prstGeom prst="rect">
            <a:avLst/>
          </a:prstGeom>
          <a:noFill/>
        </p:spPr>
        <p:txBody>
          <a:bodyPr wrap="square" rtlCol="0">
            <a:spAutoFit/>
          </a:bodyPr>
          <a:lstStyle/>
          <a:p>
            <a:pPr algn="ctr"/>
            <a:r>
              <a:rPr lang="it-IT" sz="1400" dirty="0" smtClean="0"/>
              <a:t>Dotazione iniziale:</a:t>
            </a:r>
          </a:p>
          <a:p>
            <a:pPr algn="ctr"/>
            <a:r>
              <a:rPr lang="it-IT" sz="1400" b="1" dirty="0" smtClean="0"/>
              <a:t>10 mln€</a:t>
            </a:r>
          </a:p>
          <a:p>
            <a:pPr algn="ctr"/>
            <a:endParaRPr lang="it-IT" sz="1400" b="1" dirty="0" smtClean="0"/>
          </a:p>
          <a:p>
            <a:pPr algn="ctr"/>
            <a:endParaRPr lang="it-IT" sz="1400" dirty="0"/>
          </a:p>
        </p:txBody>
      </p:sp>
      <p:sp>
        <p:nvSpPr>
          <p:cNvPr id="33" name="Rettangolo 19"/>
          <p:cNvSpPr>
            <a:spLocks noChangeArrowheads="1"/>
          </p:cNvSpPr>
          <p:nvPr/>
        </p:nvSpPr>
        <p:spPr bwMode="auto">
          <a:xfrm>
            <a:off x="17911" y="4801747"/>
            <a:ext cx="3995936" cy="304271"/>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34" name="Textframe 11"/>
          <p:cNvSpPr>
            <a:spLocks noChangeArrowheads="1"/>
          </p:cNvSpPr>
          <p:nvPr/>
        </p:nvSpPr>
        <p:spPr bwMode="auto">
          <a:xfrm>
            <a:off x="293060" y="4840068"/>
            <a:ext cx="387302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Tempistiche</a:t>
            </a:r>
            <a:endParaRPr lang="it-IT" altLang="de-DE" sz="1200" b="1" dirty="0">
              <a:solidFill>
                <a:srgbClr val="FFFFFF"/>
              </a:solidFill>
              <a:latin typeface="+mj-lt"/>
            </a:endParaRPr>
          </a:p>
        </p:txBody>
      </p:sp>
      <p:sp>
        <p:nvSpPr>
          <p:cNvPr id="35" name="Rectangle 3"/>
          <p:cNvSpPr txBox="1">
            <a:spLocks noChangeArrowheads="1"/>
          </p:cNvSpPr>
          <p:nvPr/>
        </p:nvSpPr>
        <p:spPr bwMode="auto">
          <a:xfrm>
            <a:off x="183424" y="5272279"/>
            <a:ext cx="7867281" cy="2048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smtClean="0">
                <a:latin typeface="+mn-lt"/>
              </a:rPr>
              <a:t>Apertura prevista per aprile 2017</a:t>
            </a:r>
          </a:p>
        </p:txBody>
      </p:sp>
    </p:spTree>
    <p:extLst>
      <p:ext uri="{BB962C8B-B14F-4D97-AF65-F5344CB8AC3E}">
        <p14:creationId xmlns:p14="http://schemas.microsoft.com/office/powerpoint/2010/main" val="29909975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57275"/>
            <a:ext cx="9144000" cy="579437"/>
          </a:xfrm>
        </p:spPr>
        <p:txBody>
          <a:bodyPr>
            <a:normAutofit/>
          </a:bodyPr>
          <a:lstStyle/>
          <a:p>
            <a:r>
              <a:rPr lang="it-IT" sz="2400" dirty="0" smtClean="0">
                <a:solidFill>
                  <a:srgbClr val="09882A"/>
                </a:solidFill>
              </a:rPr>
              <a:t>Bando per Start Up Innovative a Vocazione Sociale (</a:t>
            </a:r>
            <a:r>
              <a:rPr lang="it-IT" sz="2400" dirty="0" err="1" smtClean="0">
                <a:solidFill>
                  <a:srgbClr val="09882A"/>
                </a:solidFill>
              </a:rPr>
              <a:t>SIaVS</a:t>
            </a:r>
            <a:r>
              <a:rPr lang="it-IT" sz="2400" dirty="0" smtClean="0">
                <a:solidFill>
                  <a:srgbClr val="09882A"/>
                </a:solidFill>
              </a:rPr>
              <a:t>)</a:t>
            </a:r>
            <a:endParaRPr lang="it-IT" sz="2400" dirty="0">
              <a:solidFill>
                <a:srgbClr val="09882A"/>
              </a:solidFill>
            </a:endParaRPr>
          </a:p>
        </p:txBody>
      </p:sp>
      <p:cxnSp>
        <p:nvCxnSpPr>
          <p:cNvPr id="18" name="Connettore 1 17"/>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
        <p:nvSpPr>
          <p:cNvPr id="72" name="Rettangolo 19"/>
          <p:cNvSpPr>
            <a:spLocks noChangeArrowheads="1"/>
          </p:cNvSpPr>
          <p:nvPr/>
        </p:nvSpPr>
        <p:spPr bwMode="auto">
          <a:xfrm>
            <a:off x="63500" y="3378763"/>
            <a:ext cx="3939777" cy="288000"/>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5" name="Rectangle 3"/>
          <p:cNvSpPr txBox="1">
            <a:spLocks noChangeArrowheads="1"/>
          </p:cNvSpPr>
          <p:nvPr/>
        </p:nvSpPr>
        <p:spPr bwMode="auto">
          <a:xfrm>
            <a:off x="301897" y="3779909"/>
            <a:ext cx="8195529" cy="750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marL="171450" indent="-171450">
              <a:spcBef>
                <a:spcPts val="300"/>
              </a:spcBef>
              <a:spcAft>
                <a:spcPts val="300"/>
              </a:spcAft>
              <a:buFont typeface="Arial" panose="020B0604020202020204" pitchFamily="34" charset="0"/>
              <a:buChar char="•"/>
            </a:pPr>
            <a:r>
              <a:rPr lang="it-IT" sz="1300" b="1" dirty="0" smtClean="0">
                <a:latin typeface="+mn-lt"/>
              </a:rPr>
              <a:t>Investimento </a:t>
            </a:r>
            <a:r>
              <a:rPr lang="it-IT" sz="1300" dirty="0" smtClean="0">
                <a:latin typeface="+mn-lt"/>
              </a:rPr>
              <a:t>minimo ammissibile: 50.000</a:t>
            </a:r>
            <a:endParaRPr lang="it-IT" sz="1300" dirty="0">
              <a:latin typeface="+mn-lt"/>
            </a:endParaRPr>
          </a:p>
          <a:p>
            <a:pPr marL="171450" indent="-171450">
              <a:spcBef>
                <a:spcPts val="300"/>
              </a:spcBef>
              <a:spcAft>
                <a:spcPts val="300"/>
              </a:spcAft>
              <a:buFont typeface="Arial" panose="020B0604020202020204" pitchFamily="34" charset="0"/>
              <a:buChar char="•"/>
            </a:pPr>
            <a:r>
              <a:rPr lang="it-IT" sz="1300" b="1" dirty="0" smtClean="0">
                <a:latin typeface="+mn-lt"/>
              </a:rPr>
              <a:t>Tipologia e contributo concedibile: </a:t>
            </a:r>
            <a:r>
              <a:rPr lang="it-IT" sz="1300" dirty="0" smtClean="0">
                <a:latin typeface="+mn-lt"/>
              </a:rPr>
              <a:t>fondo perduto fino ad un massimo di 100.000,00 euro per impresa</a:t>
            </a:r>
            <a:endParaRPr lang="it-IT" sz="1300" dirty="0">
              <a:latin typeface="+mn-lt"/>
            </a:endParaRPr>
          </a:p>
        </p:txBody>
      </p:sp>
      <p:sp>
        <p:nvSpPr>
          <p:cNvPr id="77" name="Rettangolo 24"/>
          <p:cNvSpPr>
            <a:spLocks noChangeArrowheads="1"/>
          </p:cNvSpPr>
          <p:nvPr/>
        </p:nvSpPr>
        <p:spPr bwMode="auto">
          <a:xfrm>
            <a:off x="0" y="1098545"/>
            <a:ext cx="9144000" cy="287337"/>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78" name="Textframe 11"/>
          <p:cNvSpPr>
            <a:spLocks noChangeArrowheads="1"/>
          </p:cNvSpPr>
          <p:nvPr/>
        </p:nvSpPr>
        <p:spPr bwMode="auto">
          <a:xfrm>
            <a:off x="313602" y="1120472"/>
            <a:ext cx="1685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Cos’è?</a:t>
            </a:r>
            <a:endParaRPr lang="it-IT" altLang="de-DE" sz="1200" b="1" dirty="0">
              <a:solidFill>
                <a:srgbClr val="FFFFFF"/>
              </a:solidFill>
              <a:latin typeface="+mj-lt"/>
            </a:endParaRPr>
          </a:p>
        </p:txBody>
      </p:sp>
      <p:sp>
        <p:nvSpPr>
          <p:cNvPr id="79" name="Rectangle 3"/>
          <p:cNvSpPr txBox="1">
            <a:spLocks noChangeArrowheads="1"/>
          </p:cNvSpPr>
          <p:nvPr/>
        </p:nvSpPr>
        <p:spPr bwMode="auto">
          <a:xfrm>
            <a:off x="269439" y="1490760"/>
            <a:ext cx="6277797" cy="73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lgn="just">
              <a:spcBef>
                <a:spcPts val="300"/>
              </a:spcBef>
              <a:spcAft>
                <a:spcPts val="300"/>
              </a:spcAft>
              <a:buFont typeface="Arial" pitchFamily="34" charset="0"/>
              <a:buChar char="•"/>
            </a:pPr>
            <a:r>
              <a:rPr lang="it-IT" sz="1300" b="1" dirty="0" smtClean="0">
                <a:latin typeface="+mj-lt"/>
              </a:rPr>
              <a:t>Finalità: </a:t>
            </a:r>
            <a:r>
              <a:rPr lang="it-IT" sz="1300" dirty="0">
                <a:latin typeface="+mj-lt"/>
              </a:rPr>
              <a:t>Sostegno </a:t>
            </a:r>
            <a:r>
              <a:rPr lang="it-IT" sz="1300" dirty="0" smtClean="0">
                <a:latin typeface="+mj-lt"/>
              </a:rPr>
              <a:t>alla </a:t>
            </a:r>
            <a:r>
              <a:rPr lang="it-IT" sz="1300" dirty="0">
                <a:latin typeface="+mj-lt"/>
              </a:rPr>
              <a:t>realizzazione di progetti che presentino innovazione di servizi, processi e metodi </a:t>
            </a:r>
            <a:r>
              <a:rPr lang="it-IT" sz="1300" dirty="0" smtClean="0">
                <a:latin typeface="+mj-lt"/>
              </a:rPr>
              <a:t>ideati </a:t>
            </a:r>
            <a:r>
              <a:rPr lang="it-IT" sz="1300" dirty="0">
                <a:latin typeface="+mj-lt"/>
              </a:rPr>
              <a:t>per risolvere in </a:t>
            </a:r>
            <a:r>
              <a:rPr lang="it-IT" sz="1300" dirty="0" smtClean="0">
                <a:latin typeface="+mj-lt"/>
              </a:rPr>
              <a:t>modo nuovo ed </a:t>
            </a:r>
            <a:r>
              <a:rPr lang="it-IT" sz="1300" dirty="0">
                <a:latin typeface="+mj-lt"/>
              </a:rPr>
              <a:t>efficace un problema della comunità di riferimento, con l’obiettivo di interessare la popolazione locale verso una problematica comune, mobilitare risorse, attirare investimenti e stimolare soluzioni “scalabili</a:t>
            </a:r>
            <a:r>
              <a:rPr lang="it-IT" sz="1300" dirty="0" smtClean="0">
                <a:latin typeface="+mj-lt"/>
              </a:rPr>
              <a:t>”.</a:t>
            </a:r>
            <a:endParaRPr lang="it-IT" sz="1300" b="1" dirty="0" smtClean="0">
              <a:latin typeface="+mj-lt"/>
            </a:endParaRPr>
          </a:p>
          <a:p>
            <a:pPr marL="285750" indent="-285750" algn="just">
              <a:spcBef>
                <a:spcPts val="300"/>
              </a:spcBef>
              <a:spcAft>
                <a:spcPts val="300"/>
              </a:spcAft>
              <a:buFont typeface="Arial" pitchFamily="34" charset="0"/>
              <a:buChar char="•"/>
            </a:pPr>
            <a:r>
              <a:rPr lang="it-IT" sz="1300" b="1" dirty="0" smtClean="0">
                <a:latin typeface="+mj-lt"/>
              </a:rPr>
              <a:t>Beneficiari</a:t>
            </a:r>
            <a:r>
              <a:rPr lang="it-IT" sz="1300" b="1" dirty="0">
                <a:latin typeface="+mj-lt"/>
              </a:rPr>
              <a:t>:</a:t>
            </a:r>
            <a:r>
              <a:rPr lang="it-IT" sz="1300" dirty="0">
                <a:latin typeface="+mj-lt"/>
              </a:rPr>
              <a:t> </a:t>
            </a:r>
            <a:r>
              <a:rPr lang="it-IT" sz="1300" dirty="0" smtClean="0">
                <a:latin typeface="+mj-lt"/>
              </a:rPr>
              <a:t>Start Up Innovative a Vocazione Sociale ed aspiranti imprenditori</a:t>
            </a:r>
          </a:p>
          <a:p>
            <a:pPr marL="285750" indent="-285750" algn="just">
              <a:spcBef>
                <a:spcPts val="300"/>
              </a:spcBef>
              <a:spcAft>
                <a:spcPts val="300"/>
              </a:spcAft>
              <a:buFont typeface="Arial" pitchFamily="34" charset="0"/>
              <a:buChar char="•"/>
            </a:pPr>
            <a:r>
              <a:rPr lang="it-IT" sz="1300" b="1" dirty="0" smtClean="0">
                <a:latin typeface="+mj-lt"/>
              </a:rPr>
              <a:t>Tipologia contributo: </a:t>
            </a:r>
            <a:r>
              <a:rPr lang="it-IT" sz="1300" dirty="0" smtClean="0">
                <a:latin typeface="+mj-lt"/>
              </a:rPr>
              <a:t>fondo perduto</a:t>
            </a:r>
          </a:p>
        </p:txBody>
      </p:sp>
      <p:sp>
        <p:nvSpPr>
          <p:cNvPr id="80" name="Line 6"/>
          <p:cNvSpPr>
            <a:spLocks noChangeShapeType="1"/>
          </p:cNvSpPr>
          <p:nvPr>
            <p:custDataLst>
              <p:tags r:id="rId1"/>
            </p:custDataLst>
          </p:nvPr>
        </p:nvSpPr>
        <p:spPr bwMode="auto">
          <a:xfrm rot="5400000" flipV="1">
            <a:off x="-2624888" y="3645025"/>
            <a:ext cx="5616625" cy="2"/>
          </a:xfrm>
          <a:prstGeom prst="line">
            <a:avLst/>
          </a:prstGeom>
          <a:noFill/>
          <a:ln w="25400">
            <a:solidFill>
              <a:srgbClr val="09882A"/>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7" name="Line 6"/>
          <p:cNvSpPr>
            <a:spLocks noChangeShapeType="1"/>
          </p:cNvSpPr>
          <p:nvPr>
            <p:custDataLst>
              <p:tags r:id="rId2"/>
            </p:custDataLst>
          </p:nvPr>
        </p:nvSpPr>
        <p:spPr bwMode="auto">
          <a:xfrm rot="5400000">
            <a:off x="38964" y="1220547"/>
            <a:ext cx="288925"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81" name="Line 6"/>
          <p:cNvSpPr>
            <a:spLocks noChangeShapeType="1"/>
          </p:cNvSpPr>
          <p:nvPr>
            <p:custDataLst>
              <p:tags r:id="rId3"/>
            </p:custDataLst>
          </p:nvPr>
        </p:nvSpPr>
        <p:spPr bwMode="auto">
          <a:xfrm rot="5400000">
            <a:off x="39756" y="2904083"/>
            <a:ext cx="287338"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8" name="AutoShape 79"/>
          <p:cNvSpPr>
            <a:spLocks noChangeArrowheads="1"/>
          </p:cNvSpPr>
          <p:nvPr>
            <p:custDataLst>
              <p:tags r:id="rId4"/>
            </p:custDataLst>
          </p:nvPr>
        </p:nvSpPr>
        <p:spPr bwMode="auto">
          <a:xfrm>
            <a:off x="5562297" y="4663115"/>
            <a:ext cx="3024335" cy="1092316"/>
          </a:xfrm>
          <a:prstGeom prst="roundRect">
            <a:avLst>
              <a:gd name="adj" fmla="val 6966"/>
            </a:avLst>
          </a:prstGeom>
          <a:solidFill>
            <a:schemeClr val="bg1">
              <a:lumMod val="95000"/>
            </a:schemeClr>
          </a:solidFill>
          <a:ln w="9525">
            <a:solidFill>
              <a:schemeClr val="tx1"/>
            </a:solidFill>
            <a:round/>
            <a:headEnd/>
            <a:tailEnd/>
          </a:ln>
          <a:effectLst>
            <a:outerShdw dist="71842" dir="2700000" algn="ctr" rotWithShape="0">
              <a:srgbClr val="808080">
                <a:alpha val="50000"/>
              </a:srgbClr>
            </a:outerShdw>
          </a:effectLst>
        </p:spPr>
        <p:txBody>
          <a:bodyPr/>
          <a:lstStyle/>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a:p>
            <a:pPr marL="190500" indent="-190500" eaLnBrk="0" fontAlgn="auto" hangingPunct="0">
              <a:spcBef>
                <a:spcPct val="20000"/>
              </a:spcBef>
              <a:spcAft>
                <a:spcPts val="0"/>
              </a:spcAft>
              <a:tabLst>
                <a:tab pos="622300" algn="l"/>
                <a:tab pos="2400300" algn="l"/>
              </a:tabLst>
              <a:defRPr/>
            </a:pPr>
            <a:endParaRPr lang="it-IT" sz="1200" kern="0" dirty="0">
              <a:solidFill>
                <a:srgbClr val="174783"/>
              </a:solidFill>
              <a:ea typeface="ＭＳ Ｐゴシック"/>
              <a:cs typeface="Arial" pitchFamily="34" charset="0"/>
            </a:endParaRPr>
          </a:p>
        </p:txBody>
      </p:sp>
      <p:sp>
        <p:nvSpPr>
          <p:cNvPr id="29" name="Rectangle 3"/>
          <p:cNvSpPr txBox="1">
            <a:spLocks noChangeArrowheads="1"/>
          </p:cNvSpPr>
          <p:nvPr/>
        </p:nvSpPr>
        <p:spPr bwMode="auto">
          <a:xfrm>
            <a:off x="5763232" y="4454502"/>
            <a:ext cx="3030651" cy="111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ts val="200"/>
              </a:spcBef>
              <a:spcAft>
                <a:spcPts val="200"/>
              </a:spcAft>
              <a:buFont typeface="Arial" pitchFamily="34" charset="0"/>
              <a:buChar char="•"/>
            </a:pPr>
            <a:endParaRPr lang="it-IT" sz="1200" b="1" dirty="0" smtClean="0">
              <a:latin typeface="+mj-lt"/>
            </a:endParaRPr>
          </a:p>
          <a:p>
            <a:pPr marL="0" indent="0">
              <a:spcBef>
                <a:spcPts val="200"/>
              </a:spcBef>
              <a:spcAft>
                <a:spcPts val="200"/>
              </a:spcAft>
            </a:pPr>
            <a:endParaRPr lang="it-IT" sz="1200" b="1" dirty="0" smtClean="0">
              <a:latin typeface="+mj-lt"/>
            </a:endParaRPr>
          </a:p>
          <a:p>
            <a:pPr marL="0" indent="0">
              <a:spcBef>
                <a:spcPts val="200"/>
              </a:spcBef>
              <a:spcAft>
                <a:spcPts val="200"/>
              </a:spcAft>
            </a:pPr>
            <a:r>
              <a:rPr lang="it-IT" sz="1200" b="1" dirty="0" smtClean="0">
                <a:latin typeface="+mj-lt"/>
              </a:rPr>
              <a:t>Iniziativa sperimentale realizzata in collaborazione con il sistema camerale lombardo</a:t>
            </a:r>
          </a:p>
        </p:txBody>
      </p:sp>
      <p:sp>
        <p:nvSpPr>
          <p:cNvPr id="83" name="Line 6"/>
          <p:cNvSpPr>
            <a:spLocks noChangeShapeType="1"/>
          </p:cNvSpPr>
          <p:nvPr>
            <p:custDataLst>
              <p:tags r:id="rId5"/>
            </p:custDataLst>
          </p:nvPr>
        </p:nvSpPr>
        <p:spPr bwMode="auto">
          <a:xfrm rot="5400000">
            <a:off x="39757" y="4077419"/>
            <a:ext cx="287337" cy="0"/>
          </a:xfrm>
          <a:prstGeom prst="line">
            <a:avLst/>
          </a:prstGeom>
          <a:noFill/>
          <a:ln w="25400">
            <a:solidFill>
              <a:schemeClr val="bg1"/>
            </a:solidFill>
            <a:prstDash val="solid"/>
            <a:round/>
            <a:headEnd/>
            <a:tailEnd/>
          </a:ln>
          <a:effectLst/>
        </p:spPr>
        <p:txBody>
          <a:bodyPr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3" name="Line 6"/>
          <p:cNvSpPr>
            <a:spLocks noChangeShapeType="1"/>
          </p:cNvSpPr>
          <p:nvPr>
            <p:custDataLst>
              <p:tags r:id="rId6"/>
            </p:custDataLst>
          </p:nvPr>
        </p:nvSpPr>
        <p:spPr bwMode="auto">
          <a:xfrm rot="5400000">
            <a:off x="-131930" y="4769864"/>
            <a:ext cx="630709" cy="0"/>
          </a:xfrm>
          <a:prstGeom prst="line">
            <a:avLst/>
          </a:prstGeom>
          <a:noFill/>
          <a:ln w="25400">
            <a:solidFill>
              <a:schemeClr val="bg1"/>
            </a:solidFill>
            <a:prstDash val="solid"/>
            <a:round/>
            <a:headEnd/>
            <a:tailEnd/>
          </a:ln>
          <a:effectLst/>
        </p:spPr>
        <p:txBody>
          <a:bodyPr wrap="square" lIns="0" tIns="0" rIns="0" bIns="0">
            <a:spAutoFit/>
          </a:bodyPr>
          <a:lstStyle/>
          <a:p>
            <a:pPr fontAlgn="auto">
              <a:spcBef>
                <a:spcPts val="0"/>
              </a:spcBef>
              <a:spcAft>
                <a:spcPts val="0"/>
              </a:spcAft>
              <a:defRPr/>
            </a:pPr>
            <a:endParaRPr lang="en-US" sz="1300" kern="0" dirty="0">
              <a:solidFill>
                <a:sysClr val="windowText" lastClr="000000"/>
              </a:solidFill>
              <a:ea typeface="ＭＳ Ｐゴシック" pitchFamily="34" charset="-128"/>
              <a:cs typeface="Arial" pitchFamily="34" charset="0"/>
            </a:endParaRPr>
          </a:p>
        </p:txBody>
      </p:sp>
      <p:sp>
        <p:nvSpPr>
          <p:cNvPr id="26" name="Ovale 25"/>
          <p:cNvSpPr/>
          <p:nvPr/>
        </p:nvSpPr>
        <p:spPr>
          <a:xfrm>
            <a:off x="7324731" y="1650610"/>
            <a:ext cx="1513489" cy="1469691"/>
          </a:xfrm>
          <a:prstGeom prst="ellipse">
            <a:avLst/>
          </a:prstGeom>
          <a:solidFill>
            <a:schemeClr val="accent3">
              <a:lumMod val="40000"/>
              <a:lumOff val="60000"/>
            </a:schemeClr>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0" name="CasellaDiTesto 29"/>
          <p:cNvSpPr txBox="1"/>
          <p:nvPr/>
        </p:nvSpPr>
        <p:spPr>
          <a:xfrm>
            <a:off x="6895519" y="2054345"/>
            <a:ext cx="2311981" cy="954107"/>
          </a:xfrm>
          <a:prstGeom prst="rect">
            <a:avLst/>
          </a:prstGeom>
          <a:noFill/>
        </p:spPr>
        <p:txBody>
          <a:bodyPr wrap="square" rtlCol="0">
            <a:spAutoFit/>
          </a:bodyPr>
          <a:lstStyle/>
          <a:p>
            <a:pPr algn="ctr"/>
            <a:r>
              <a:rPr lang="it-IT" sz="1400" dirty="0" smtClean="0"/>
              <a:t>Dotazione iniziale:</a:t>
            </a:r>
          </a:p>
          <a:p>
            <a:pPr algn="ctr"/>
            <a:r>
              <a:rPr lang="it-IT" sz="1400" b="1" dirty="0" smtClean="0"/>
              <a:t>1 mln€</a:t>
            </a:r>
          </a:p>
          <a:p>
            <a:pPr algn="ctr"/>
            <a:endParaRPr lang="it-IT" sz="1400" b="1" dirty="0" smtClean="0"/>
          </a:p>
          <a:p>
            <a:pPr algn="ctr"/>
            <a:endParaRPr lang="it-IT" sz="1400" dirty="0"/>
          </a:p>
        </p:txBody>
      </p:sp>
      <p:sp>
        <p:nvSpPr>
          <p:cNvPr id="31" name="Textframe 11"/>
          <p:cNvSpPr>
            <a:spLocks noChangeArrowheads="1"/>
          </p:cNvSpPr>
          <p:nvPr/>
        </p:nvSpPr>
        <p:spPr bwMode="auto">
          <a:xfrm>
            <a:off x="312968" y="3428183"/>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Quali condizioni?</a:t>
            </a:r>
            <a:endParaRPr lang="it-IT" altLang="de-DE" sz="1200" b="1" dirty="0">
              <a:solidFill>
                <a:srgbClr val="FFFFFF"/>
              </a:solidFill>
              <a:latin typeface="+mj-lt"/>
            </a:endParaRPr>
          </a:p>
        </p:txBody>
      </p:sp>
      <p:sp>
        <p:nvSpPr>
          <p:cNvPr id="32" name="Rettangolo 19"/>
          <p:cNvSpPr>
            <a:spLocks noChangeArrowheads="1"/>
          </p:cNvSpPr>
          <p:nvPr/>
        </p:nvSpPr>
        <p:spPr bwMode="auto">
          <a:xfrm>
            <a:off x="7341" y="4611960"/>
            <a:ext cx="3995936" cy="304271"/>
          </a:xfrm>
          <a:prstGeom prst="rect">
            <a:avLst/>
          </a:prstGeom>
          <a:solidFill>
            <a:srgbClr val="09882A"/>
          </a:solidFill>
          <a:ln>
            <a:noFill/>
          </a:ln>
        </p:spPr>
        <p:txBody>
          <a:bodyPr wrap="squar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endParaRPr lang="it-IT" altLang="it-IT">
              <a:solidFill>
                <a:srgbClr val="000000"/>
              </a:solidFill>
            </a:endParaRPr>
          </a:p>
        </p:txBody>
      </p:sp>
      <p:sp>
        <p:nvSpPr>
          <p:cNvPr id="33" name="Textframe 11"/>
          <p:cNvSpPr>
            <a:spLocks noChangeArrowheads="1"/>
          </p:cNvSpPr>
          <p:nvPr/>
        </p:nvSpPr>
        <p:spPr bwMode="auto">
          <a:xfrm>
            <a:off x="183423" y="4671226"/>
            <a:ext cx="2170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defTabSz="330200" eaLnBrk="0" hangingPunct="0">
              <a:defRPr>
                <a:solidFill>
                  <a:schemeClr val="tx1"/>
                </a:solidFill>
                <a:latin typeface="Arial" pitchFamily="34" charset="0"/>
                <a:ea typeface="MS PGothic" pitchFamily="34" charset="-128"/>
              </a:defRPr>
            </a:lvl1pPr>
            <a:lvl2pPr marL="742950" indent="-285750" defTabSz="330200" eaLnBrk="0" hangingPunct="0">
              <a:defRPr>
                <a:solidFill>
                  <a:schemeClr val="tx1"/>
                </a:solidFill>
                <a:latin typeface="Arial" pitchFamily="34" charset="0"/>
                <a:ea typeface="MS PGothic" pitchFamily="34" charset="-128"/>
              </a:defRPr>
            </a:lvl2pPr>
            <a:lvl3pPr marL="1143000" indent="-228600" defTabSz="330200" eaLnBrk="0" hangingPunct="0">
              <a:defRPr>
                <a:solidFill>
                  <a:schemeClr val="tx1"/>
                </a:solidFill>
                <a:latin typeface="Arial" pitchFamily="34" charset="0"/>
                <a:ea typeface="MS PGothic" pitchFamily="34" charset="-128"/>
              </a:defRPr>
            </a:lvl3pPr>
            <a:lvl4pPr marL="1600200" indent="-228600" defTabSz="330200" eaLnBrk="0" hangingPunct="0">
              <a:defRPr>
                <a:solidFill>
                  <a:schemeClr val="tx1"/>
                </a:solidFill>
                <a:latin typeface="Arial" pitchFamily="34" charset="0"/>
                <a:ea typeface="MS PGothic" pitchFamily="34" charset="-128"/>
              </a:defRPr>
            </a:lvl4pPr>
            <a:lvl5pPr marL="2057400" indent="-228600" defTabSz="330200" eaLnBrk="0" hangingPunct="0">
              <a:defRPr>
                <a:solidFill>
                  <a:schemeClr val="tx1"/>
                </a:solidFill>
                <a:latin typeface="Arial" pitchFamily="34" charset="0"/>
                <a:ea typeface="MS PGothic" pitchFamily="34" charset="-128"/>
              </a:defRPr>
            </a:lvl5pPr>
            <a:lvl6pPr marL="2514600" indent="-228600" defTabSz="330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330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330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330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buClr>
                <a:srgbClr val="000000"/>
              </a:buClr>
              <a:buSzPct val="100000"/>
            </a:pPr>
            <a:r>
              <a:rPr lang="it-IT" altLang="de-DE" sz="1200" b="1" dirty="0" smtClean="0">
                <a:solidFill>
                  <a:srgbClr val="FFFFFF"/>
                </a:solidFill>
                <a:latin typeface="+mj-lt"/>
              </a:rPr>
              <a:t>Tempistiche</a:t>
            </a:r>
            <a:endParaRPr lang="it-IT" altLang="de-DE" sz="1200" b="1" dirty="0">
              <a:solidFill>
                <a:srgbClr val="FFFFFF"/>
              </a:solidFill>
              <a:latin typeface="+mj-lt"/>
            </a:endParaRPr>
          </a:p>
        </p:txBody>
      </p:sp>
      <p:sp>
        <p:nvSpPr>
          <p:cNvPr id="34" name="Rectangle 3"/>
          <p:cNvSpPr txBox="1">
            <a:spLocks noChangeArrowheads="1"/>
          </p:cNvSpPr>
          <p:nvPr/>
        </p:nvSpPr>
        <p:spPr bwMode="auto">
          <a:xfrm>
            <a:off x="264145" y="4975497"/>
            <a:ext cx="3585100" cy="1939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marL="285750" indent="-285750">
              <a:spcBef>
                <a:spcPts val="300"/>
              </a:spcBef>
              <a:spcAft>
                <a:spcPts val="300"/>
              </a:spcAft>
              <a:buFont typeface="Arial" pitchFamily="34" charset="0"/>
              <a:buChar char="•"/>
            </a:pPr>
            <a:r>
              <a:rPr lang="it-IT" sz="1300" b="1" dirty="0" smtClean="0">
                <a:latin typeface="+mn-lt"/>
              </a:rPr>
              <a:t>Apertura prevista per aprile 2017</a:t>
            </a:r>
          </a:p>
        </p:txBody>
      </p:sp>
    </p:spTree>
    <p:extLst>
      <p:ext uri="{BB962C8B-B14F-4D97-AF65-F5344CB8AC3E}">
        <p14:creationId xmlns:p14="http://schemas.microsoft.com/office/powerpoint/2010/main" val="11478229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frame 9"/>
          <p:cNvSpPr>
            <a:spLocks noChangeArrowheads="1"/>
          </p:cNvSpPr>
          <p:nvPr>
            <p:custDataLst>
              <p:tags r:id="rId1"/>
            </p:custDataLst>
          </p:nvPr>
        </p:nvSpPr>
        <p:spPr bwMode="auto">
          <a:xfrm>
            <a:off x="467544" y="1196752"/>
            <a:ext cx="7848872" cy="5032147"/>
          </a:xfrm>
          <a:prstGeom prst="rect">
            <a:avLst/>
          </a:prstGeom>
          <a:noFill/>
          <a:ln w="6350">
            <a:noFill/>
            <a:miter lim="800000"/>
            <a:headEnd/>
            <a:tailEnd/>
          </a:ln>
          <a:effectLst/>
        </p:spPr>
        <p:txBody>
          <a:bodyPr wrap="square" lIns="0" tIns="0" rIns="0" bIns="0">
            <a:spAutoFit/>
          </a:bodyPr>
          <a:lstStyle>
            <a:defPPr>
              <a:defRPr lang="de-DE"/>
            </a:defPPr>
            <a:lvl1pPr algn="l" rtl="0" fontAlgn="base">
              <a:spcBef>
                <a:spcPct val="0"/>
              </a:spcBef>
              <a:spcAft>
                <a:spcPct val="0"/>
              </a:spcAft>
              <a:defRPr sz="1300" b="1" kern="1200">
                <a:solidFill>
                  <a:schemeClr val="tx1"/>
                </a:solidFill>
                <a:latin typeface="Arial" charset="0"/>
                <a:ea typeface="+mn-ea"/>
                <a:cs typeface="+mn-cs"/>
              </a:defRPr>
            </a:lvl1pPr>
            <a:lvl2pPr marL="457200" algn="l" rtl="0" fontAlgn="base">
              <a:spcBef>
                <a:spcPct val="0"/>
              </a:spcBef>
              <a:spcAft>
                <a:spcPct val="0"/>
              </a:spcAft>
              <a:defRPr sz="1300" b="1" kern="1200">
                <a:solidFill>
                  <a:schemeClr val="tx1"/>
                </a:solidFill>
                <a:latin typeface="Arial" charset="0"/>
                <a:ea typeface="+mn-ea"/>
                <a:cs typeface="+mn-cs"/>
              </a:defRPr>
            </a:lvl2pPr>
            <a:lvl3pPr marL="914400" algn="l" rtl="0" fontAlgn="base">
              <a:spcBef>
                <a:spcPct val="0"/>
              </a:spcBef>
              <a:spcAft>
                <a:spcPct val="0"/>
              </a:spcAft>
              <a:defRPr sz="1300" b="1" kern="1200">
                <a:solidFill>
                  <a:schemeClr val="tx1"/>
                </a:solidFill>
                <a:latin typeface="Arial" charset="0"/>
                <a:ea typeface="+mn-ea"/>
                <a:cs typeface="+mn-cs"/>
              </a:defRPr>
            </a:lvl3pPr>
            <a:lvl4pPr marL="1371600" algn="l" rtl="0" fontAlgn="base">
              <a:spcBef>
                <a:spcPct val="0"/>
              </a:spcBef>
              <a:spcAft>
                <a:spcPct val="0"/>
              </a:spcAft>
              <a:defRPr sz="1300" b="1" kern="1200">
                <a:solidFill>
                  <a:schemeClr val="tx1"/>
                </a:solidFill>
                <a:latin typeface="Arial" charset="0"/>
                <a:ea typeface="+mn-ea"/>
                <a:cs typeface="+mn-cs"/>
              </a:defRPr>
            </a:lvl4pPr>
            <a:lvl5pPr marL="1828800" algn="l" rtl="0" fontAlgn="base">
              <a:spcBef>
                <a:spcPct val="0"/>
              </a:spcBef>
              <a:spcAft>
                <a:spcPct val="0"/>
              </a:spcAft>
              <a:defRPr sz="1300" b="1" kern="1200">
                <a:solidFill>
                  <a:schemeClr val="tx1"/>
                </a:solidFill>
                <a:latin typeface="Arial" charset="0"/>
                <a:ea typeface="+mn-ea"/>
                <a:cs typeface="+mn-cs"/>
              </a:defRPr>
            </a:lvl5pPr>
            <a:lvl6pPr marL="2286000" algn="l" defTabSz="914400" rtl="0" eaLnBrk="1" latinLnBrk="0" hangingPunct="1">
              <a:defRPr sz="1300" b="1" kern="1200">
                <a:solidFill>
                  <a:schemeClr val="tx1"/>
                </a:solidFill>
                <a:latin typeface="Arial" charset="0"/>
                <a:ea typeface="+mn-ea"/>
                <a:cs typeface="+mn-cs"/>
              </a:defRPr>
            </a:lvl6pPr>
            <a:lvl7pPr marL="2743200" algn="l" defTabSz="914400" rtl="0" eaLnBrk="1" latinLnBrk="0" hangingPunct="1">
              <a:defRPr sz="1300" b="1" kern="1200">
                <a:solidFill>
                  <a:schemeClr val="tx1"/>
                </a:solidFill>
                <a:latin typeface="Arial" charset="0"/>
                <a:ea typeface="+mn-ea"/>
                <a:cs typeface="+mn-cs"/>
              </a:defRPr>
            </a:lvl7pPr>
            <a:lvl8pPr marL="3200400" algn="l" defTabSz="914400" rtl="0" eaLnBrk="1" latinLnBrk="0" hangingPunct="1">
              <a:defRPr sz="1300" b="1" kern="1200">
                <a:solidFill>
                  <a:schemeClr val="tx1"/>
                </a:solidFill>
                <a:latin typeface="Arial" charset="0"/>
                <a:ea typeface="+mn-ea"/>
                <a:cs typeface="+mn-cs"/>
              </a:defRPr>
            </a:lvl8pPr>
            <a:lvl9pPr marL="3657600" algn="l" defTabSz="914400" rtl="0" eaLnBrk="1" latinLnBrk="0" hangingPunct="1">
              <a:defRPr sz="1300" b="1" kern="1200">
                <a:solidFill>
                  <a:schemeClr val="tx1"/>
                </a:solidFill>
                <a:latin typeface="Arial" charset="0"/>
                <a:ea typeface="+mn-ea"/>
                <a:cs typeface="+mn-cs"/>
              </a:defRPr>
            </a:lvl9pPr>
          </a:lstStyle>
          <a:p>
            <a:r>
              <a:rPr lang="it-IT" sz="1400" dirty="0" smtClean="0"/>
              <a:t>DISTRETTI DEL COMMERCIO</a:t>
            </a:r>
          </a:p>
          <a:p>
            <a:pPr algn="just"/>
            <a:r>
              <a:rPr lang="it-IT" sz="1400" b="0" dirty="0" smtClean="0"/>
              <a:t>Le </a:t>
            </a:r>
            <a:r>
              <a:rPr lang="it-IT" sz="1400" b="0" dirty="0"/>
              <a:t>politiche regionali per lo sviluppo dei distretti del commercio </a:t>
            </a:r>
            <a:r>
              <a:rPr lang="it-IT" sz="1400" b="0" dirty="0" smtClean="0"/>
              <a:t>intendono accompagnare </a:t>
            </a:r>
            <a:r>
              <a:rPr lang="it-IT" sz="1400" b="0" dirty="0"/>
              <a:t>l'evoluzione dei Distretti in strumenti di pianificazione e gestione del territorio, integrando anche la componente turistica e produttiva.</a:t>
            </a:r>
          </a:p>
          <a:p>
            <a:pPr algn="just"/>
            <a:r>
              <a:rPr lang="it-IT" sz="1400" b="0" dirty="0"/>
              <a:t>Con il sostegno regionale i Distretti del Commercio dovranno essere accompagnati nell'ottimizzazione e qualificazione dei servizi offerti; nell'innovazione digitale, nella promozione integrata e nel miglioramento dell’attrattività degli investimenti e del territorio nel suo complesso</a:t>
            </a:r>
            <a:r>
              <a:rPr lang="it-IT" sz="1400" b="0" dirty="0" smtClean="0"/>
              <a:t>.</a:t>
            </a:r>
          </a:p>
          <a:p>
            <a:endParaRPr lang="it-IT" sz="1400" b="0" dirty="0" smtClean="0"/>
          </a:p>
          <a:p>
            <a:endParaRPr lang="it-IT" sz="1400" b="0" dirty="0"/>
          </a:p>
          <a:p>
            <a:r>
              <a:rPr lang="it-IT" sz="1400" dirty="0" smtClean="0"/>
              <a:t>INNOVAZIONE</a:t>
            </a:r>
          </a:p>
          <a:p>
            <a:pPr algn="just"/>
            <a:r>
              <a:rPr lang="it-IT" sz="1400" b="0" dirty="0"/>
              <a:t>L’intervento regionale deve supportare le micro piccole e medie imprese commerciali in un percorso di innovazione determinante per aiutare il settore commerciale ad affrontare i cambiamenti legati sia ad una domanda complessivamente stagnante, sia alla rivoluzione digitale che ha cambiato le abitudini e i comportamenti di acquisto dei consumatori, al fine di consentire un riposizionamento strutturale del modo di fare negozio e una qualificazione del personale.</a:t>
            </a:r>
          </a:p>
          <a:p>
            <a:endParaRPr lang="it-IT" sz="1400" dirty="0" smtClean="0"/>
          </a:p>
          <a:p>
            <a:endParaRPr lang="it-IT" sz="1400" dirty="0" smtClean="0"/>
          </a:p>
          <a:p>
            <a:r>
              <a:rPr lang="it-IT" sz="1400" dirty="0" smtClean="0"/>
              <a:t>RIQUALIFICAZIONE DELLE AREE MERCATALI STORICHE O DI PARTICOLARE PREGIO</a:t>
            </a:r>
          </a:p>
          <a:p>
            <a:pPr algn="just"/>
            <a:r>
              <a:rPr lang="it-IT" sz="1400" b="0" dirty="0" smtClean="0"/>
              <a:t>Le politiche </a:t>
            </a:r>
            <a:r>
              <a:rPr lang="it-IT" sz="1400" b="0" dirty="0"/>
              <a:t>regionali devono valorizzare la rete mercatale esistente anche in chiave di promozione: i mercati, e in particolare quelli storici o di particolare pregio, possono essere valorizzati in chiave di attrattività turistica e commerciale, a favore di residenti e turisti, come già avviene in diverse capitali </a:t>
            </a:r>
            <a:r>
              <a:rPr lang="it-IT" sz="1400" b="0" dirty="0" smtClean="0"/>
              <a:t>europee.</a:t>
            </a:r>
          </a:p>
          <a:p>
            <a:pPr marL="167595" lvl="1" indent="-167595" algn="just" defTabSz="330200">
              <a:spcBef>
                <a:spcPts val="600"/>
              </a:spcBef>
              <a:spcAft>
                <a:spcPts val="600"/>
              </a:spcAft>
              <a:buClr>
                <a:srgbClr val="000000"/>
              </a:buClr>
              <a:buSzPct val="100000"/>
              <a:buFont typeface="Arial"/>
              <a:buChar char="•"/>
            </a:pPr>
            <a:endParaRPr lang="en-US" altLang="de-DE" sz="1400" dirty="0">
              <a:latin typeface="+mn-lt"/>
            </a:endParaRPr>
          </a:p>
        </p:txBody>
      </p:sp>
      <p:sp>
        <p:nvSpPr>
          <p:cNvPr id="4" name="Titolo 1"/>
          <p:cNvSpPr>
            <a:spLocks noGrp="1"/>
          </p:cNvSpPr>
          <p:nvPr>
            <p:ph type="title"/>
          </p:nvPr>
        </p:nvSpPr>
        <p:spPr>
          <a:xfrm>
            <a:off x="107504" y="144153"/>
            <a:ext cx="9144000" cy="579437"/>
          </a:xfrm>
        </p:spPr>
        <p:txBody>
          <a:bodyPr>
            <a:normAutofit fontScale="90000"/>
          </a:bodyPr>
          <a:lstStyle/>
          <a:p>
            <a:r>
              <a:rPr lang="it-IT" sz="2400" dirty="0" smtClean="0">
                <a:solidFill>
                  <a:srgbClr val="09882A"/>
                </a:solidFill>
              </a:rPr>
              <a:t>Le prossime misure a favore del settore commerciale: le aree prioritarie di intervento</a:t>
            </a:r>
            <a:endParaRPr lang="it-IT" sz="2400" dirty="0">
              <a:solidFill>
                <a:srgbClr val="09882A"/>
              </a:solidFill>
            </a:endParaRPr>
          </a:p>
        </p:txBody>
      </p:sp>
      <p:cxnSp>
        <p:nvCxnSpPr>
          <p:cNvPr id="5" name="Connettore 1 4"/>
          <p:cNvCxnSpPr/>
          <p:nvPr/>
        </p:nvCxnSpPr>
        <p:spPr>
          <a:xfrm>
            <a:off x="0" y="836712"/>
            <a:ext cx="9144000" cy="0"/>
          </a:xfrm>
          <a:prstGeom prst="line">
            <a:avLst/>
          </a:prstGeom>
          <a:ln w="38100">
            <a:solidFill>
              <a:srgbClr val="0988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333837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AiACYrg8VES45GZ4W0Mvl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vIiZdY1d50iHn3S_sYXkx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t_lLt65PmEqzhXh.mhIW4A"/>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4506</TotalTime>
  <Words>3464</Words>
  <Application>Microsoft Office PowerPoint</Application>
  <PresentationFormat>Presentazione su schermo (4:3)</PresentationFormat>
  <Paragraphs>565</Paragraphs>
  <Slides>29</Slides>
  <Notes>6</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29</vt:i4>
      </vt:variant>
    </vt:vector>
  </HeadingPairs>
  <TitlesOfParts>
    <vt:vector size="37" baseType="lpstr">
      <vt:lpstr>ＭＳ Ｐゴシック</vt:lpstr>
      <vt:lpstr>ＭＳ Ｐゴシック</vt:lpstr>
      <vt:lpstr>Arial</vt:lpstr>
      <vt:lpstr>Calibri</vt:lpstr>
      <vt:lpstr>Calibri Light</vt:lpstr>
      <vt:lpstr>Courier New</vt:lpstr>
      <vt:lpstr>Wingdings</vt:lpstr>
      <vt:lpstr>Tema di Office</vt:lpstr>
      <vt:lpstr>Presentazione standard di PowerPoint</vt:lpstr>
      <vt:lpstr>Indice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Credito Adesso</vt:lpstr>
      <vt:lpstr>Fondo regionale per le agevolazioni finanziarie all’artigianato – Misura B investimenti</vt:lpstr>
      <vt:lpstr>FRIM – Linea 1</vt:lpstr>
      <vt:lpstr>Lombardia Concreta</vt:lpstr>
      <vt:lpstr>ASSET : Accordi per lo Sviluppo Socio Economico dei Territori montani</vt:lpstr>
      <vt:lpstr>STO@ - SUCCESSFUL SHOPS IN TOWNCENTERS THROUGH TRADERS, OWNERS &amp; ARTS ALLIANCE PER LA CONCESSIONE DI CONTRIBUTI PER INTERVENTI DI INNOVAZIONE A SOSTEGNO E RILANCIO DELLE ATTIVITÀ DEL COMMERCIO IN AREE URBANE ATTRAVERSO IL RECUPERO DI SPAZI SFITTI</vt:lpstr>
      <vt:lpstr>BANDI CICLOTURISMO</vt:lpstr>
      <vt:lpstr>Intraprendo</vt:lpstr>
      <vt:lpstr>Presentazione standard di PowerPoint</vt:lpstr>
      <vt:lpstr>Smart Living</vt:lpstr>
      <vt:lpstr>AL VIA – Agevolazioni lombarde per la valorizzazione degli investimenti aziendali</vt:lpstr>
      <vt:lpstr>TURISMO E ATTRATTIVITÀ</vt:lpstr>
      <vt:lpstr>Sostegno alla creazione di impresa</vt:lpstr>
      <vt:lpstr>  AttrACT – Accordi per l’attrattività</vt:lpstr>
      <vt:lpstr>Finanza &amp; e-Commerce</vt:lpstr>
      <vt:lpstr>Fondo sostegno al credito per le imprese cooperative</vt:lpstr>
      <vt:lpstr>Bando per Start Up Innovative a Vocazione Sociale (SIaVS)</vt:lpstr>
      <vt:lpstr>Le prossime misure a favore del settore commerciale: le aree prioritarie di intervento</vt:lpstr>
    </vt:vector>
  </TitlesOfParts>
  <Company>Regione Lombardia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Mauro Fabrizio Fasano</dc:creator>
  <cp:lastModifiedBy>Cristiana Vitti</cp:lastModifiedBy>
  <cp:revision>450</cp:revision>
  <cp:lastPrinted>2017-01-18T07:35:13Z</cp:lastPrinted>
  <dcterms:created xsi:type="dcterms:W3CDTF">2015-06-01T07:53:09Z</dcterms:created>
  <dcterms:modified xsi:type="dcterms:W3CDTF">2017-01-25T10:22:30Z</dcterms:modified>
</cp:coreProperties>
</file>